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
      <p:font typeface="Montserrat"/>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fntdata"/><Relationship Id="rId30" Type="http://schemas.openxmlformats.org/officeDocument/2006/relationships/font" Target="fonts/Montserrat-regular.fntdata"/><Relationship Id="rId11" Type="http://schemas.openxmlformats.org/officeDocument/2006/relationships/slide" Target="slides/slide6.xml"/><Relationship Id="rId33" Type="http://schemas.openxmlformats.org/officeDocument/2006/relationships/font" Target="fonts/Montserrat-boldItalic.fntdata"/><Relationship Id="rId10" Type="http://schemas.openxmlformats.org/officeDocument/2006/relationships/slide" Target="slides/slide5.xml"/><Relationship Id="rId32" Type="http://schemas.openxmlformats.org/officeDocument/2006/relationships/font" Target="fonts/Montserrat-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gif>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looked at the top youtube channels by subscirber count targeting up and coming youtubers looking to take their channel to that next level. There are many ways to appraoch this, but we decided to look at the variables associated with CHANNELS.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5548b508b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5548b508b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75548b508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75548b508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75548b508b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75548b508b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6b3495701f_0_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6b3495701f_0_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b3495701f_0_3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6b3495701f_0_3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6b3495701f_0_3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6b3495701f_0_3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4" name="Shape 204"/>
        <p:cNvGrpSpPr/>
        <p:nvPr/>
      </p:nvGrpSpPr>
      <p:grpSpPr>
        <a:xfrm>
          <a:off x="0" y="0"/>
          <a:ext cx="0" cy="0"/>
          <a:chOff x="0" y="0"/>
          <a:chExt cx="0" cy="0"/>
        </a:xfrm>
      </p:grpSpPr>
      <p:sp>
        <p:nvSpPr>
          <p:cNvPr id="205" name="Google Shape;205;g6b3495701f_0_3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6b3495701f_0_3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Google Shape;88;g75548b508b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75548b508b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MELISSA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Google Shape;95;g6b3495701f_0_3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6b3495701f_0_3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g6b3495701f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6b3495701f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g6b3495701f_0_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6b3495701f_0_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MELISSA For genres, we chose the top three genres which had the highest tag counts. We ran an ANOVA test to see if any genre tag performed significantly better in terms of view counts, subscriber counts and relationship to video counts.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6b3495701f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6b3495701f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MELISSA Many of these tests were barely statistically significant, which the exception between the s ----, There was a significant difference in subscriber counts between the music tag and sociology/lifestyle tag. We also found that Entertainment tagged channels produced significantly more videos than music or lifestyle channels.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6b3495701f_0_3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6b3495701f_0_3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latin typeface="Montserrat"/>
                <a:ea typeface="Montserrat"/>
                <a:cs typeface="Montserrat"/>
                <a:sym typeface="Montserrat"/>
              </a:rPr>
              <a:t>Signifcant differences in view countbetween </a:t>
            </a:r>
            <a:r>
              <a:rPr lang="en" sz="1400">
                <a:latin typeface="Montserrat"/>
                <a:ea typeface="Montserrat"/>
                <a:cs typeface="Montserrat"/>
                <a:sym typeface="Montserrat"/>
              </a:rPr>
              <a:t>Entertainment higher view counts than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6b3495701f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6b3495701f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Intentionality behind whether or not to list your country. Would be interesting to compare stats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75548b508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5548b508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0" name="Shape 70"/>
        <p:cNvGrpSpPr/>
        <p:nvPr/>
      </p:nvGrpSpPr>
      <p:grpSpPr>
        <a:xfrm>
          <a:off x="0" y="0"/>
          <a:ext cx="0" cy="0"/>
          <a:chOff x="0" y="0"/>
          <a:chExt cx="0" cy="0"/>
        </a:xfrm>
      </p:grpSpPr>
      <p:grpSp>
        <p:nvGrpSpPr>
          <p:cNvPr id="71" name="Google Shape;71;p11"/>
          <p:cNvGrpSpPr/>
          <p:nvPr/>
        </p:nvGrpSpPr>
        <p:grpSpPr>
          <a:xfrm>
            <a:off x="830392" y="4169130"/>
            <a:ext cx="745763" cy="45826"/>
            <a:chOff x="4580561" y="2589004"/>
            <a:chExt cx="1064464" cy="25200"/>
          </a:xfrm>
        </p:grpSpPr>
        <p:sp>
          <p:nvSpPr>
            <p:cNvPr id="72" name="Google Shape;72;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 name="Google Shape;74;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8000"/>
              <a:buNone/>
              <a:defRPr sz="8000">
                <a:solidFill>
                  <a:schemeClr val="lt1"/>
                </a:solidFill>
              </a:defRPr>
            </a:lvl1pPr>
            <a:lvl2pPr lvl="1" rtl="0">
              <a:spcBef>
                <a:spcPts val="0"/>
              </a:spcBef>
              <a:spcAft>
                <a:spcPts val="0"/>
              </a:spcAft>
              <a:buClr>
                <a:schemeClr val="lt1"/>
              </a:buClr>
              <a:buSzPts val="8000"/>
              <a:buNone/>
              <a:defRPr sz="8000">
                <a:solidFill>
                  <a:schemeClr val="lt1"/>
                </a:solidFill>
              </a:defRPr>
            </a:lvl2pPr>
            <a:lvl3pPr lvl="2" rtl="0">
              <a:spcBef>
                <a:spcPts val="0"/>
              </a:spcBef>
              <a:spcAft>
                <a:spcPts val="0"/>
              </a:spcAft>
              <a:buClr>
                <a:schemeClr val="lt1"/>
              </a:buClr>
              <a:buSzPts val="8000"/>
              <a:buNone/>
              <a:defRPr sz="8000">
                <a:solidFill>
                  <a:schemeClr val="lt1"/>
                </a:solidFill>
              </a:defRPr>
            </a:lvl3pPr>
            <a:lvl4pPr lvl="3" rtl="0">
              <a:spcBef>
                <a:spcPts val="0"/>
              </a:spcBef>
              <a:spcAft>
                <a:spcPts val="0"/>
              </a:spcAft>
              <a:buClr>
                <a:schemeClr val="lt1"/>
              </a:buClr>
              <a:buSzPts val="8000"/>
              <a:buNone/>
              <a:defRPr sz="8000">
                <a:solidFill>
                  <a:schemeClr val="lt1"/>
                </a:solidFill>
              </a:defRPr>
            </a:lvl4pPr>
            <a:lvl5pPr lvl="4" rtl="0">
              <a:spcBef>
                <a:spcPts val="0"/>
              </a:spcBef>
              <a:spcAft>
                <a:spcPts val="0"/>
              </a:spcAft>
              <a:buClr>
                <a:schemeClr val="lt1"/>
              </a:buClr>
              <a:buSzPts val="8000"/>
              <a:buNone/>
              <a:defRPr sz="8000">
                <a:solidFill>
                  <a:schemeClr val="lt1"/>
                </a:solidFill>
              </a:defRPr>
            </a:lvl5pPr>
            <a:lvl6pPr lvl="5" rtl="0">
              <a:spcBef>
                <a:spcPts val="0"/>
              </a:spcBef>
              <a:spcAft>
                <a:spcPts val="0"/>
              </a:spcAft>
              <a:buClr>
                <a:schemeClr val="lt1"/>
              </a:buClr>
              <a:buSzPts val="8000"/>
              <a:buNone/>
              <a:defRPr sz="8000">
                <a:solidFill>
                  <a:schemeClr val="lt1"/>
                </a:solidFill>
              </a:defRPr>
            </a:lvl6pPr>
            <a:lvl7pPr lvl="6" rtl="0">
              <a:spcBef>
                <a:spcPts val="0"/>
              </a:spcBef>
              <a:spcAft>
                <a:spcPts val="0"/>
              </a:spcAft>
              <a:buClr>
                <a:schemeClr val="lt1"/>
              </a:buClr>
              <a:buSzPts val="8000"/>
              <a:buNone/>
              <a:defRPr sz="8000">
                <a:solidFill>
                  <a:schemeClr val="lt1"/>
                </a:solidFill>
              </a:defRPr>
            </a:lvl7pPr>
            <a:lvl8pPr lvl="7" rtl="0">
              <a:spcBef>
                <a:spcPts val="0"/>
              </a:spcBef>
              <a:spcAft>
                <a:spcPts val="0"/>
              </a:spcAft>
              <a:buClr>
                <a:schemeClr val="lt1"/>
              </a:buClr>
              <a:buSzPts val="8000"/>
              <a:buNone/>
              <a:defRPr sz="8000">
                <a:solidFill>
                  <a:schemeClr val="lt1"/>
                </a:solidFill>
              </a:defRPr>
            </a:lvl8pPr>
            <a:lvl9pPr lvl="8" rtl="0">
              <a:spcBef>
                <a:spcPts val="0"/>
              </a:spcBef>
              <a:spcAft>
                <a:spcPts val="0"/>
              </a:spcAft>
              <a:buClr>
                <a:schemeClr val="lt1"/>
              </a:buClr>
              <a:buSzPts val="8000"/>
              <a:buNone/>
              <a:defRPr sz="8000">
                <a:solidFill>
                  <a:schemeClr val="lt1"/>
                </a:solidFill>
              </a:defRPr>
            </a:lvl9pPr>
          </a:lstStyle>
          <a:p>
            <a:r>
              <a:t>xx%</a:t>
            </a:r>
          </a:p>
        </p:txBody>
      </p:sp>
      <p:sp>
        <p:nvSpPr>
          <p:cNvPr id="75" name="Google Shape;75;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lt1"/>
              </a:buClr>
              <a:buSzPts val="1300"/>
              <a:buChar char="●"/>
              <a:defRPr>
                <a:solidFill>
                  <a:schemeClr val="lt1"/>
                </a:solidFill>
              </a:defRPr>
            </a:lvl1pPr>
            <a:lvl2pPr indent="-298450" lvl="1" marL="914400" rtl="0">
              <a:spcBef>
                <a:spcPts val="1600"/>
              </a:spcBef>
              <a:spcAft>
                <a:spcPts val="0"/>
              </a:spcAft>
              <a:buClr>
                <a:schemeClr val="lt1"/>
              </a:buClr>
              <a:buSzPts val="1100"/>
              <a:buChar char="○"/>
              <a:defRPr>
                <a:solidFill>
                  <a:schemeClr val="lt1"/>
                </a:solidFill>
              </a:defRPr>
            </a:lvl2pPr>
            <a:lvl3pPr indent="-298450" lvl="2" marL="1371600" rtl="0">
              <a:spcBef>
                <a:spcPts val="1600"/>
              </a:spcBef>
              <a:spcAft>
                <a:spcPts val="0"/>
              </a:spcAft>
              <a:buClr>
                <a:schemeClr val="lt1"/>
              </a:buClr>
              <a:buSzPts val="1100"/>
              <a:buChar char="■"/>
              <a:defRPr>
                <a:solidFill>
                  <a:schemeClr val="lt1"/>
                </a:solidFill>
              </a:defRPr>
            </a:lvl3pPr>
            <a:lvl4pPr indent="-298450" lvl="3" marL="1828800" rtl="0">
              <a:spcBef>
                <a:spcPts val="1600"/>
              </a:spcBef>
              <a:spcAft>
                <a:spcPts val="0"/>
              </a:spcAft>
              <a:buClr>
                <a:schemeClr val="lt1"/>
              </a:buClr>
              <a:buSzPts val="1100"/>
              <a:buChar char="●"/>
              <a:defRPr>
                <a:solidFill>
                  <a:schemeClr val="lt1"/>
                </a:solidFill>
              </a:defRPr>
            </a:lvl4pPr>
            <a:lvl5pPr indent="-298450" lvl="4" marL="2286000" rtl="0">
              <a:spcBef>
                <a:spcPts val="1600"/>
              </a:spcBef>
              <a:spcAft>
                <a:spcPts val="0"/>
              </a:spcAft>
              <a:buClr>
                <a:schemeClr val="lt1"/>
              </a:buClr>
              <a:buSzPts val="1100"/>
              <a:buChar char="○"/>
              <a:defRPr>
                <a:solidFill>
                  <a:schemeClr val="lt1"/>
                </a:solidFill>
              </a:defRPr>
            </a:lvl5pPr>
            <a:lvl6pPr indent="-298450" lvl="5" marL="2743200" rtl="0">
              <a:spcBef>
                <a:spcPts val="1600"/>
              </a:spcBef>
              <a:spcAft>
                <a:spcPts val="0"/>
              </a:spcAft>
              <a:buClr>
                <a:schemeClr val="lt1"/>
              </a:buClr>
              <a:buSzPts val="1100"/>
              <a:buChar char="■"/>
              <a:defRPr>
                <a:solidFill>
                  <a:schemeClr val="lt1"/>
                </a:solidFill>
              </a:defRPr>
            </a:lvl6pPr>
            <a:lvl7pPr indent="-298450" lvl="6" marL="3200400" rtl="0">
              <a:spcBef>
                <a:spcPts val="1600"/>
              </a:spcBef>
              <a:spcAft>
                <a:spcPts val="0"/>
              </a:spcAft>
              <a:buClr>
                <a:schemeClr val="lt1"/>
              </a:buClr>
              <a:buSzPts val="1100"/>
              <a:buChar char="●"/>
              <a:defRPr>
                <a:solidFill>
                  <a:schemeClr val="lt1"/>
                </a:solidFill>
              </a:defRPr>
            </a:lvl7pPr>
            <a:lvl8pPr indent="-298450" lvl="7" marL="3657600" rtl="0">
              <a:spcBef>
                <a:spcPts val="1600"/>
              </a:spcBef>
              <a:spcAft>
                <a:spcPts val="0"/>
              </a:spcAft>
              <a:buClr>
                <a:schemeClr val="lt1"/>
              </a:buClr>
              <a:buSzPts val="1100"/>
              <a:buChar char="○"/>
              <a:defRPr>
                <a:solidFill>
                  <a:schemeClr val="lt1"/>
                </a:solidFill>
              </a:defRPr>
            </a:lvl8pPr>
            <a:lvl9pPr indent="-298450" lvl="8" marL="4114800" rtl="0">
              <a:spcBef>
                <a:spcPts val="1600"/>
              </a:spcBef>
              <a:spcAft>
                <a:spcPts val="1600"/>
              </a:spcAft>
              <a:buClr>
                <a:schemeClr val="lt1"/>
              </a:buClr>
              <a:buSzPts val="1100"/>
              <a:buChar char="■"/>
              <a:defRPr>
                <a:solidFill>
                  <a:schemeClr val="lt1"/>
                </a:solidFill>
              </a:defRPr>
            </a:lvl9pPr>
          </a:lstStyle>
          <a:p/>
        </p:txBody>
      </p:sp>
      <p:sp>
        <p:nvSpPr>
          <p:cNvPr id="76" name="Google Shape;76;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7" name="Shape 77"/>
        <p:cNvGrpSpPr/>
        <p:nvPr/>
      </p:nvGrpSpPr>
      <p:grpSpPr>
        <a:xfrm>
          <a:off x="0" y="0"/>
          <a:ext cx="0" cy="0"/>
          <a:chOff x="0" y="0"/>
          <a:chExt cx="0" cy="0"/>
        </a:xfrm>
      </p:grpSpPr>
      <p:sp>
        <p:nvSpPr>
          <p:cNvPr id="78" name="Google Shape;78;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26" name="Google Shape;26;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7" name="Google Shape;2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8" name="Shape 28"/>
        <p:cNvGrpSpPr/>
        <p:nvPr/>
      </p:nvGrpSpPr>
      <p:grpSpPr>
        <a:xfrm>
          <a:off x="0" y="0"/>
          <a:ext cx="0" cy="0"/>
          <a:chOff x="0" y="0"/>
          <a:chExt cx="0" cy="0"/>
        </a:xfrm>
      </p:grpSpPr>
      <p:sp>
        <p:nvSpPr>
          <p:cNvPr id="29" name="Google Shape;29;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 name="Google Shape;30;p5"/>
          <p:cNvGrpSpPr/>
          <p:nvPr/>
        </p:nvGrpSpPr>
        <p:grpSpPr>
          <a:xfrm>
            <a:off x="830392" y="1191256"/>
            <a:ext cx="745763" cy="45826"/>
            <a:chOff x="4580561" y="2589004"/>
            <a:chExt cx="1064464" cy="25200"/>
          </a:xfrm>
        </p:grpSpPr>
        <p:sp>
          <p:nvSpPr>
            <p:cNvPr id="31" name="Google Shape;31;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 name="Google Shape;33;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34" name="Google Shape;34;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5" name="Google Shape;35;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36" name="Google Shape;3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7" name="Shape 37"/>
        <p:cNvGrpSpPr/>
        <p:nvPr/>
      </p:nvGrpSpPr>
      <p:grpSpPr>
        <a:xfrm>
          <a:off x="0" y="0"/>
          <a:ext cx="0" cy="0"/>
          <a:chOff x="0" y="0"/>
          <a:chExt cx="0" cy="0"/>
        </a:xfrm>
      </p:grpSpPr>
      <p:sp>
        <p:nvSpPr>
          <p:cNvPr id="38" name="Google Shape;3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6"/>
          <p:cNvGrpSpPr/>
          <p:nvPr/>
        </p:nvGrpSpPr>
        <p:grpSpPr>
          <a:xfrm>
            <a:off x="830392" y="1191256"/>
            <a:ext cx="745763" cy="45826"/>
            <a:chOff x="4580561" y="2589004"/>
            <a:chExt cx="1064464" cy="25200"/>
          </a:xfrm>
        </p:grpSpPr>
        <p:sp>
          <p:nvSpPr>
            <p:cNvPr id="40" name="Google Shape;4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 name="Google Shape;4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43" name="Google Shape;43;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4" name="Shape 44"/>
        <p:cNvGrpSpPr/>
        <p:nvPr/>
      </p:nvGrpSpPr>
      <p:grpSpPr>
        <a:xfrm>
          <a:off x="0" y="0"/>
          <a:ext cx="0" cy="0"/>
          <a:chOff x="0" y="0"/>
          <a:chExt cx="0" cy="0"/>
        </a:xfrm>
      </p:grpSpPr>
      <p:sp>
        <p:nvSpPr>
          <p:cNvPr id="45" name="Google Shape;45;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7"/>
          <p:cNvGrpSpPr/>
          <p:nvPr/>
        </p:nvGrpSpPr>
        <p:grpSpPr>
          <a:xfrm>
            <a:off x="830392" y="1191256"/>
            <a:ext cx="745763" cy="45826"/>
            <a:chOff x="4580561" y="2589004"/>
            <a:chExt cx="1064464" cy="25200"/>
          </a:xfrm>
        </p:grpSpPr>
        <p:sp>
          <p:nvSpPr>
            <p:cNvPr id="47" name="Google Shape;47;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50" name="Google Shape;50;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51" name="Google Shape;51;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2" name="Shape 52"/>
        <p:cNvGrpSpPr/>
        <p:nvPr/>
      </p:nvGrpSpPr>
      <p:grpSpPr>
        <a:xfrm>
          <a:off x="0" y="0"/>
          <a:ext cx="0" cy="0"/>
          <a:chOff x="0" y="0"/>
          <a:chExt cx="0" cy="0"/>
        </a:xfrm>
      </p:grpSpPr>
      <p:grpSp>
        <p:nvGrpSpPr>
          <p:cNvPr id="53" name="Google Shape;53;p8"/>
          <p:cNvGrpSpPr/>
          <p:nvPr/>
        </p:nvGrpSpPr>
        <p:grpSpPr>
          <a:xfrm>
            <a:off x="830392" y="4169130"/>
            <a:ext cx="745763" cy="45826"/>
            <a:chOff x="4580561" y="2589004"/>
            <a:chExt cx="1064464" cy="25200"/>
          </a:xfrm>
        </p:grpSpPr>
        <p:sp>
          <p:nvSpPr>
            <p:cNvPr id="54" name="Google Shape;54;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57" name="Google Shape;57;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8" name="Shape 58"/>
        <p:cNvGrpSpPr/>
        <p:nvPr/>
      </p:nvGrpSpPr>
      <p:grpSpPr>
        <a:xfrm>
          <a:off x="0" y="0"/>
          <a:ext cx="0" cy="0"/>
          <a:chOff x="0" y="0"/>
          <a:chExt cx="0" cy="0"/>
        </a:xfrm>
      </p:grpSpPr>
      <p:sp>
        <p:nvSpPr>
          <p:cNvPr id="59" name="Google Shape;59;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 name="Google Shape;60;p9"/>
          <p:cNvGrpSpPr/>
          <p:nvPr/>
        </p:nvGrpSpPr>
        <p:grpSpPr>
          <a:xfrm>
            <a:off x="830392" y="1191256"/>
            <a:ext cx="745763" cy="45826"/>
            <a:chOff x="4580561" y="2589004"/>
            <a:chExt cx="1064464" cy="25200"/>
          </a:xfrm>
        </p:grpSpPr>
        <p:sp>
          <p:nvSpPr>
            <p:cNvPr id="61" name="Google Shape;61;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2600"/>
              <a:buNone/>
              <a:defRPr sz="2600">
                <a:solidFill>
                  <a:schemeClr val="dk2"/>
                </a:solidFill>
              </a:defRPr>
            </a:lvl1pPr>
            <a:lvl2pPr lvl="1" rtl="0">
              <a:spcBef>
                <a:spcPts val="0"/>
              </a:spcBef>
              <a:spcAft>
                <a:spcPts val="0"/>
              </a:spcAft>
              <a:buClr>
                <a:schemeClr val="dk2"/>
              </a:buClr>
              <a:buSzPts val="2600"/>
              <a:buNone/>
              <a:defRPr sz="2600">
                <a:solidFill>
                  <a:schemeClr val="dk2"/>
                </a:solidFill>
              </a:defRPr>
            </a:lvl2pPr>
            <a:lvl3pPr lvl="2" rtl="0">
              <a:spcBef>
                <a:spcPts val="0"/>
              </a:spcBef>
              <a:spcAft>
                <a:spcPts val="0"/>
              </a:spcAft>
              <a:buClr>
                <a:schemeClr val="dk2"/>
              </a:buClr>
              <a:buSzPts val="2600"/>
              <a:buNone/>
              <a:defRPr sz="2600">
                <a:solidFill>
                  <a:schemeClr val="dk2"/>
                </a:solidFill>
              </a:defRPr>
            </a:lvl3pPr>
            <a:lvl4pPr lvl="3" rtl="0">
              <a:spcBef>
                <a:spcPts val="0"/>
              </a:spcBef>
              <a:spcAft>
                <a:spcPts val="0"/>
              </a:spcAft>
              <a:buClr>
                <a:schemeClr val="dk2"/>
              </a:buClr>
              <a:buSzPts val="2600"/>
              <a:buNone/>
              <a:defRPr sz="2600">
                <a:solidFill>
                  <a:schemeClr val="dk2"/>
                </a:solidFill>
              </a:defRPr>
            </a:lvl4pPr>
            <a:lvl5pPr lvl="4" rtl="0">
              <a:spcBef>
                <a:spcPts val="0"/>
              </a:spcBef>
              <a:spcAft>
                <a:spcPts val="0"/>
              </a:spcAft>
              <a:buClr>
                <a:schemeClr val="dk2"/>
              </a:buClr>
              <a:buSzPts val="2600"/>
              <a:buNone/>
              <a:defRPr sz="2600">
                <a:solidFill>
                  <a:schemeClr val="dk2"/>
                </a:solidFill>
              </a:defRPr>
            </a:lvl5pPr>
            <a:lvl6pPr lvl="5" rtl="0">
              <a:spcBef>
                <a:spcPts val="0"/>
              </a:spcBef>
              <a:spcAft>
                <a:spcPts val="0"/>
              </a:spcAft>
              <a:buClr>
                <a:schemeClr val="dk2"/>
              </a:buClr>
              <a:buSzPts val="2600"/>
              <a:buNone/>
              <a:defRPr sz="2600">
                <a:solidFill>
                  <a:schemeClr val="dk2"/>
                </a:solidFill>
              </a:defRPr>
            </a:lvl6pPr>
            <a:lvl7pPr lvl="6" rtl="0">
              <a:spcBef>
                <a:spcPts val="0"/>
              </a:spcBef>
              <a:spcAft>
                <a:spcPts val="0"/>
              </a:spcAft>
              <a:buClr>
                <a:schemeClr val="dk2"/>
              </a:buClr>
              <a:buSzPts val="2600"/>
              <a:buNone/>
              <a:defRPr sz="2600">
                <a:solidFill>
                  <a:schemeClr val="dk2"/>
                </a:solidFill>
              </a:defRPr>
            </a:lvl7pPr>
            <a:lvl8pPr lvl="7" rtl="0">
              <a:spcBef>
                <a:spcPts val="0"/>
              </a:spcBef>
              <a:spcAft>
                <a:spcPts val="0"/>
              </a:spcAft>
              <a:buClr>
                <a:schemeClr val="dk2"/>
              </a:buClr>
              <a:buSzPts val="2600"/>
              <a:buNone/>
              <a:defRPr sz="2600">
                <a:solidFill>
                  <a:schemeClr val="dk2"/>
                </a:solidFill>
              </a:defRPr>
            </a:lvl8pPr>
            <a:lvl9pPr lvl="8" rtl="0">
              <a:spcBef>
                <a:spcPts val="0"/>
              </a:spcBef>
              <a:spcAft>
                <a:spcPts val="0"/>
              </a:spcAft>
              <a:buClr>
                <a:schemeClr val="dk2"/>
              </a:buClr>
              <a:buSzPts val="2600"/>
              <a:buNone/>
              <a:defRPr sz="2600">
                <a:solidFill>
                  <a:schemeClr val="dk2"/>
                </a:solidFill>
              </a:defRPr>
            </a:lvl9pPr>
          </a:lstStyle>
          <a:p/>
        </p:txBody>
      </p:sp>
      <p:sp>
        <p:nvSpPr>
          <p:cNvPr id="64" name="Google Shape;64;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65" name="Google Shape;65;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66" name="Google Shape;66;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7" name="Shape 67"/>
        <p:cNvGrpSpPr/>
        <p:nvPr/>
      </p:nvGrpSpPr>
      <p:grpSpPr>
        <a:xfrm>
          <a:off x="0" y="0"/>
          <a:ext cx="0" cy="0"/>
          <a:chOff x="0" y="0"/>
          <a:chExt cx="0" cy="0"/>
        </a:xfrm>
      </p:grpSpPr>
      <p:sp>
        <p:nvSpPr>
          <p:cNvPr id="68" name="Google Shape;68;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69" name="Google Shape;6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SzPts val="2800"/>
              <a:buFont typeface="Raleway"/>
              <a:buNone/>
              <a:defRPr b="1" sz="2800">
                <a:latin typeface="Raleway"/>
                <a:ea typeface="Raleway"/>
                <a:cs typeface="Raleway"/>
                <a:sym typeface="Raleway"/>
              </a:defRPr>
            </a:lvl1pPr>
            <a:lvl2pPr lvl="1" rtl="0">
              <a:spcBef>
                <a:spcPts val="0"/>
              </a:spcBef>
              <a:spcAft>
                <a:spcPts val="0"/>
              </a:spcAft>
              <a:buSzPts val="2800"/>
              <a:buFont typeface="Raleway"/>
              <a:buNone/>
              <a:defRPr b="1" sz="2800">
                <a:latin typeface="Raleway"/>
                <a:ea typeface="Raleway"/>
                <a:cs typeface="Raleway"/>
                <a:sym typeface="Raleway"/>
              </a:defRPr>
            </a:lvl2pPr>
            <a:lvl3pPr lvl="2" rtl="0">
              <a:spcBef>
                <a:spcPts val="0"/>
              </a:spcBef>
              <a:spcAft>
                <a:spcPts val="0"/>
              </a:spcAft>
              <a:buSzPts val="2800"/>
              <a:buFont typeface="Raleway"/>
              <a:buNone/>
              <a:defRPr b="1" sz="2800">
                <a:latin typeface="Raleway"/>
                <a:ea typeface="Raleway"/>
                <a:cs typeface="Raleway"/>
                <a:sym typeface="Raleway"/>
              </a:defRPr>
            </a:lvl3pPr>
            <a:lvl4pPr lvl="3" rtl="0">
              <a:spcBef>
                <a:spcPts val="0"/>
              </a:spcBef>
              <a:spcAft>
                <a:spcPts val="0"/>
              </a:spcAft>
              <a:buSzPts val="2800"/>
              <a:buFont typeface="Raleway"/>
              <a:buNone/>
              <a:defRPr b="1" sz="2800">
                <a:latin typeface="Raleway"/>
                <a:ea typeface="Raleway"/>
                <a:cs typeface="Raleway"/>
                <a:sym typeface="Raleway"/>
              </a:defRPr>
            </a:lvl4pPr>
            <a:lvl5pPr lvl="4" rtl="0">
              <a:spcBef>
                <a:spcPts val="0"/>
              </a:spcBef>
              <a:spcAft>
                <a:spcPts val="0"/>
              </a:spcAft>
              <a:buSzPts val="2800"/>
              <a:buFont typeface="Raleway"/>
              <a:buNone/>
              <a:defRPr b="1" sz="2800">
                <a:latin typeface="Raleway"/>
                <a:ea typeface="Raleway"/>
                <a:cs typeface="Raleway"/>
                <a:sym typeface="Raleway"/>
              </a:defRPr>
            </a:lvl5pPr>
            <a:lvl6pPr lvl="5" rtl="0">
              <a:spcBef>
                <a:spcPts val="0"/>
              </a:spcBef>
              <a:spcAft>
                <a:spcPts val="0"/>
              </a:spcAft>
              <a:buSzPts val="2800"/>
              <a:buFont typeface="Raleway"/>
              <a:buNone/>
              <a:defRPr b="1" sz="2800">
                <a:latin typeface="Raleway"/>
                <a:ea typeface="Raleway"/>
                <a:cs typeface="Raleway"/>
                <a:sym typeface="Raleway"/>
              </a:defRPr>
            </a:lvl6pPr>
            <a:lvl7pPr lvl="6" rtl="0">
              <a:spcBef>
                <a:spcPts val="0"/>
              </a:spcBef>
              <a:spcAft>
                <a:spcPts val="0"/>
              </a:spcAft>
              <a:buSzPts val="2800"/>
              <a:buFont typeface="Raleway"/>
              <a:buNone/>
              <a:defRPr b="1" sz="2800">
                <a:latin typeface="Raleway"/>
                <a:ea typeface="Raleway"/>
                <a:cs typeface="Raleway"/>
                <a:sym typeface="Raleway"/>
              </a:defRPr>
            </a:lvl7pPr>
            <a:lvl8pPr lvl="7" rtl="0">
              <a:spcBef>
                <a:spcPts val="0"/>
              </a:spcBef>
              <a:spcAft>
                <a:spcPts val="0"/>
              </a:spcAft>
              <a:buSzPts val="2800"/>
              <a:buFont typeface="Raleway"/>
              <a:buNone/>
              <a:defRPr b="1" sz="2800">
                <a:latin typeface="Raleway"/>
                <a:ea typeface="Raleway"/>
                <a:cs typeface="Raleway"/>
                <a:sym typeface="Raleway"/>
              </a:defRPr>
            </a:lvl8pPr>
            <a:lvl9pPr lvl="8" rtl="0">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rtl="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rtl="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accent1"/>
                </a:solidFill>
                <a:latin typeface="Lato"/>
                <a:ea typeface="Lato"/>
                <a:cs typeface="Lato"/>
                <a:sym typeface="Lato"/>
              </a:defRPr>
            </a:lvl1pPr>
            <a:lvl2pPr lvl="1" rtl="0" algn="r">
              <a:buNone/>
              <a:defRPr sz="1000">
                <a:solidFill>
                  <a:schemeClr val="accent1"/>
                </a:solidFill>
                <a:latin typeface="Lato"/>
                <a:ea typeface="Lato"/>
                <a:cs typeface="Lato"/>
                <a:sym typeface="Lato"/>
              </a:defRPr>
            </a:lvl2pPr>
            <a:lvl3pPr lvl="2" rtl="0" algn="r">
              <a:buNone/>
              <a:defRPr sz="1000">
                <a:solidFill>
                  <a:schemeClr val="accent1"/>
                </a:solidFill>
                <a:latin typeface="Lato"/>
                <a:ea typeface="Lato"/>
                <a:cs typeface="Lato"/>
                <a:sym typeface="Lato"/>
              </a:defRPr>
            </a:lvl3pPr>
            <a:lvl4pPr lvl="3" rtl="0" algn="r">
              <a:buNone/>
              <a:defRPr sz="1000">
                <a:solidFill>
                  <a:schemeClr val="accent1"/>
                </a:solidFill>
                <a:latin typeface="Lato"/>
                <a:ea typeface="Lato"/>
                <a:cs typeface="Lato"/>
                <a:sym typeface="Lato"/>
              </a:defRPr>
            </a:lvl4pPr>
            <a:lvl5pPr lvl="4" rtl="0" algn="r">
              <a:buNone/>
              <a:defRPr sz="1000">
                <a:solidFill>
                  <a:schemeClr val="accent1"/>
                </a:solidFill>
                <a:latin typeface="Lato"/>
                <a:ea typeface="Lato"/>
                <a:cs typeface="Lato"/>
                <a:sym typeface="Lato"/>
              </a:defRPr>
            </a:lvl5pPr>
            <a:lvl6pPr lvl="5" rtl="0" algn="r">
              <a:buNone/>
              <a:defRPr sz="1000">
                <a:solidFill>
                  <a:schemeClr val="accent1"/>
                </a:solidFill>
                <a:latin typeface="Lato"/>
                <a:ea typeface="Lato"/>
                <a:cs typeface="Lato"/>
                <a:sym typeface="Lato"/>
              </a:defRPr>
            </a:lvl6pPr>
            <a:lvl7pPr lvl="6" rtl="0" algn="r">
              <a:buNone/>
              <a:defRPr sz="1000">
                <a:solidFill>
                  <a:schemeClr val="accent1"/>
                </a:solidFill>
                <a:latin typeface="Lato"/>
                <a:ea typeface="Lato"/>
                <a:cs typeface="Lato"/>
                <a:sym typeface="Lato"/>
              </a:defRPr>
            </a:lvl7pPr>
            <a:lvl8pPr lvl="7" rtl="0" algn="r">
              <a:buNone/>
              <a:defRPr sz="1000">
                <a:solidFill>
                  <a:schemeClr val="accent1"/>
                </a:solidFill>
                <a:latin typeface="Lato"/>
                <a:ea typeface="Lato"/>
                <a:cs typeface="Lato"/>
                <a:sym typeface="Lato"/>
              </a:defRPr>
            </a:lvl8pPr>
            <a:lvl9pPr lvl="8" rtl="0"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0.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5.png"/><Relationship Id="rId5" Type="http://schemas.openxmlformats.org/officeDocument/2006/relationships/image" Target="../media/image12.png"/><Relationship Id="rId6" Type="http://schemas.openxmlformats.org/officeDocument/2006/relationships/image" Target="../media/image2.png"/><Relationship Id="rId7" Type="http://schemas.openxmlformats.org/officeDocument/2006/relationships/image" Target="../media/image1.png"/><Relationship Id="rId8"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3"/>
          <p:cNvSpPr txBox="1"/>
          <p:nvPr>
            <p:ph type="ctrTitle"/>
          </p:nvPr>
        </p:nvSpPr>
        <p:spPr>
          <a:xfrm>
            <a:off x="1848100" y="10413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800"/>
              <a:t>HOW TO DO YOUTUBE</a:t>
            </a:r>
            <a:endParaRPr sz="4800"/>
          </a:p>
        </p:txBody>
      </p:sp>
      <p:sp>
        <p:nvSpPr>
          <p:cNvPr id="84" name="Google Shape;84;p13"/>
          <p:cNvSpPr txBox="1"/>
          <p:nvPr>
            <p:ph idx="1" type="subTitle"/>
          </p:nvPr>
        </p:nvSpPr>
        <p:spPr>
          <a:xfrm>
            <a:off x="727952" y="270605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An analysis of the top youtube channels</a:t>
            </a:r>
            <a:endParaRPr sz="2400"/>
          </a:p>
        </p:txBody>
      </p:sp>
      <p:sp>
        <p:nvSpPr>
          <p:cNvPr id="85" name="Google Shape;85;p13"/>
          <p:cNvSpPr txBox="1"/>
          <p:nvPr/>
        </p:nvSpPr>
        <p:spPr>
          <a:xfrm>
            <a:off x="727950" y="3363150"/>
            <a:ext cx="3070800" cy="47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By Marco and Melissa</a:t>
            </a:r>
            <a:endParaRPr>
              <a:latin typeface="Lato"/>
              <a:ea typeface="Lato"/>
              <a:cs typeface="Lato"/>
              <a:sym typeface="Lato"/>
            </a:endParaRPr>
          </a:p>
        </p:txBody>
      </p:sp>
      <p:pic>
        <p:nvPicPr>
          <p:cNvPr id="86" name="Google Shape;86;p13"/>
          <p:cNvPicPr preferRelativeResize="0"/>
          <p:nvPr/>
        </p:nvPicPr>
        <p:blipFill>
          <a:blip r:embed="rId3">
            <a:alphaModFix/>
          </a:blip>
          <a:stretch>
            <a:fillRect/>
          </a:stretch>
        </p:blipFill>
        <p:spPr>
          <a:xfrm>
            <a:off x="427697" y="1041350"/>
            <a:ext cx="1326999" cy="9947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sp>
        <p:nvSpPr>
          <p:cNvPr id="164" name="Google Shape;164;p22"/>
          <p:cNvSpPr/>
          <p:nvPr/>
        </p:nvSpPr>
        <p:spPr>
          <a:xfrm>
            <a:off x="0" y="1188900"/>
            <a:ext cx="9144000" cy="69000"/>
          </a:xfrm>
          <a:prstGeom prst="rect">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
        <p:nvSpPr>
          <p:cNvPr id="165" name="Google Shape;165;p22"/>
          <p:cNvSpPr txBox="1"/>
          <p:nvPr>
            <p:ph idx="1" type="body"/>
          </p:nvPr>
        </p:nvSpPr>
        <p:spPr>
          <a:xfrm>
            <a:off x="729450" y="1697875"/>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FF0000"/>
                </a:solidFill>
              </a:rPr>
              <a:t>Significant results for:</a:t>
            </a:r>
            <a:endParaRPr b="1">
              <a:solidFill>
                <a:srgbClr val="FF0000"/>
              </a:solidFill>
            </a:endParaRPr>
          </a:p>
          <a:p>
            <a:pPr indent="0" lvl="0" marL="0" rtl="0" algn="l">
              <a:lnSpc>
                <a:spcPct val="100000"/>
              </a:lnSpc>
              <a:spcBef>
                <a:spcPts val="1600"/>
              </a:spcBef>
              <a:spcAft>
                <a:spcPts val="0"/>
              </a:spcAft>
              <a:buNone/>
            </a:pPr>
            <a:r>
              <a:rPr b="1" lang="en"/>
              <a:t>View Count</a:t>
            </a:r>
            <a:r>
              <a:rPr lang="en"/>
              <a:t>:</a:t>
            </a:r>
            <a:endParaRPr/>
          </a:p>
          <a:p>
            <a:pPr indent="0" lvl="0" marL="0" rtl="0" algn="l">
              <a:lnSpc>
                <a:spcPct val="100000"/>
              </a:lnSpc>
              <a:spcBef>
                <a:spcPts val="0"/>
              </a:spcBef>
              <a:spcAft>
                <a:spcPts val="0"/>
              </a:spcAft>
              <a:buNone/>
            </a:pPr>
            <a:r>
              <a:rPr lang="en"/>
              <a:t>India vs. Brazil</a:t>
            </a:r>
            <a:endParaRPr/>
          </a:p>
          <a:p>
            <a:pPr indent="0" lvl="0" marL="0" rtl="0" algn="l">
              <a:lnSpc>
                <a:spcPct val="100000"/>
              </a:lnSpc>
              <a:spcBef>
                <a:spcPts val="0"/>
              </a:spcBef>
              <a:spcAft>
                <a:spcPts val="0"/>
              </a:spcAft>
              <a:buNone/>
            </a:pPr>
            <a:r>
              <a:t/>
            </a:r>
            <a:endParaRPr/>
          </a:p>
          <a:p>
            <a:pPr indent="0" lvl="0" marL="0" rtl="0" algn="l">
              <a:lnSpc>
                <a:spcPct val="100000"/>
              </a:lnSpc>
              <a:spcBef>
                <a:spcPts val="1600"/>
              </a:spcBef>
              <a:spcAft>
                <a:spcPts val="0"/>
              </a:spcAft>
              <a:buNone/>
            </a:pPr>
            <a:r>
              <a:rPr b="1" lang="en">
                <a:solidFill>
                  <a:schemeClr val="lt2"/>
                </a:solidFill>
              </a:rPr>
              <a:t>Subscriber Count</a:t>
            </a:r>
            <a:r>
              <a:rPr lang="en">
                <a:solidFill>
                  <a:schemeClr val="lt2"/>
                </a:solidFill>
              </a:rPr>
              <a:t>:</a:t>
            </a:r>
            <a:endParaRPr>
              <a:solidFill>
                <a:schemeClr val="lt2"/>
              </a:solidFill>
            </a:endParaRPr>
          </a:p>
          <a:p>
            <a:pPr indent="0" lvl="0" marL="0" rtl="0" algn="l">
              <a:lnSpc>
                <a:spcPct val="100000"/>
              </a:lnSpc>
              <a:spcBef>
                <a:spcPts val="0"/>
              </a:spcBef>
              <a:spcAft>
                <a:spcPts val="0"/>
              </a:spcAft>
              <a:buNone/>
            </a:pPr>
            <a:r>
              <a:rPr lang="en">
                <a:solidFill>
                  <a:schemeClr val="lt2"/>
                </a:solidFill>
              </a:rPr>
              <a:t>None</a:t>
            </a:r>
            <a:endParaRPr>
              <a:solidFill>
                <a:schemeClr val="lt2"/>
              </a:solidFill>
            </a:endParaRPr>
          </a:p>
          <a:p>
            <a:pPr indent="0" lvl="0" marL="0" rtl="0" algn="l">
              <a:lnSpc>
                <a:spcPct val="100000"/>
              </a:lnSpc>
              <a:spcBef>
                <a:spcPts val="0"/>
              </a:spcBef>
              <a:spcAft>
                <a:spcPts val="0"/>
              </a:spcAft>
              <a:buNone/>
            </a:pPr>
            <a:r>
              <a:t/>
            </a:r>
            <a:endParaRPr>
              <a:solidFill>
                <a:schemeClr val="lt2"/>
              </a:solidFill>
            </a:endParaRPr>
          </a:p>
          <a:p>
            <a:pPr indent="0" lvl="0" marL="0" rtl="0" algn="l">
              <a:lnSpc>
                <a:spcPct val="100000"/>
              </a:lnSpc>
              <a:spcBef>
                <a:spcPts val="0"/>
              </a:spcBef>
              <a:spcAft>
                <a:spcPts val="0"/>
              </a:spcAft>
              <a:buNone/>
            </a:pPr>
            <a:r>
              <a:rPr b="1" lang="en">
                <a:solidFill>
                  <a:schemeClr val="lt2"/>
                </a:solidFill>
              </a:rPr>
              <a:t>Video Count</a:t>
            </a:r>
            <a:r>
              <a:rPr lang="en">
                <a:solidFill>
                  <a:schemeClr val="lt2"/>
                </a:solidFill>
              </a:rPr>
              <a:t>:</a:t>
            </a:r>
            <a:endParaRPr>
              <a:solidFill>
                <a:schemeClr val="lt2"/>
              </a:solidFill>
            </a:endParaRPr>
          </a:p>
          <a:p>
            <a:pPr indent="0" lvl="0" marL="0" rtl="0" algn="l">
              <a:lnSpc>
                <a:spcPct val="100000"/>
              </a:lnSpc>
              <a:spcBef>
                <a:spcPts val="0"/>
              </a:spcBef>
              <a:spcAft>
                <a:spcPts val="0"/>
              </a:spcAft>
              <a:buNone/>
            </a:pPr>
            <a:r>
              <a:rPr lang="en">
                <a:solidFill>
                  <a:schemeClr val="lt2"/>
                </a:solidFill>
              </a:rPr>
              <a:t>Brazil vs. India</a:t>
            </a:r>
            <a:endParaRPr>
              <a:solidFill>
                <a:schemeClr val="lt2"/>
              </a:solidFill>
            </a:endParaRPr>
          </a:p>
          <a:p>
            <a:pPr indent="0" lvl="0" marL="0" rtl="0" algn="l">
              <a:lnSpc>
                <a:spcPct val="100000"/>
              </a:lnSpc>
              <a:spcBef>
                <a:spcPts val="0"/>
              </a:spcBef>
              <a:spcAft>
                <a:spcPts val="0"/>
              </a:spcAft>
              <a:buNone/>
            </a:pPr>
            <a:r>
              <a:rPr lang="en">
                <a:solidFill>
                  <a:schemeClr val="lt2"/>
                </a:solidFill>
              </a:rPr>
              <a:t>India vs. N/A</a:t>
            </a:r>
            <a:endParaRPr>
              <a:solidFill>
                <a:schemeClr val="lt2"/>
              </a:solidFill>
            </a:endParaRPr>
          </a:p>
          <a:p>
            <a:pPr indent="0" lvl="0" marL="0" rtl="0" algn="l">
              <a:lnSpc>
                <a:spcPct val="100000"/>
              </a:lnSpc>
              <a:spcBef>
                <a:spcPts val="0"/>
              </a:spcBef>
              <a:spcAft>
                <a:spcPts val="0"/>
              </a:spcAft>
              <a:buNone/>
            </a:pPr>
            <a:r>
              <a:rPr lang="en">
                <a:solidFill>
                  <a:schemeClr val="lt2"/>
                </a:solidFill>
              </a:rPr>
              <a:t>India vs. US</a:t>
            </a:r>
            <a:endParaRPr>
              <a:solidFill>
                <a:schemeClr val="lt2"/>
              </a:solidFill>
            </a:endParaRPr>
          </a:p>
          <a:p>
            <a:pPr indent="0" lvl="0" marL="0" rtl="0" algn="l">
              <a:lnSpc>
                <a:spcPct val="100000"/>
              </a:lnSpc>
              <a:spcBef>
                <a:spcPts val="0"/>
              </a:spcBef>
              <a:spcAft>
                <a:spcPts val="0"/>
              </a:spcAft>
              <a:buNone/>
            </a:pPr>
            <a:r>
              <a:t/>
            </a:r>
            <a:endParaRPr/>
          </a:p>
          <a:p>
            <a:pPr indent="0" lvl="0" marL="0" rtl="0" algn="l">
              <a:spcBef>
                <a:spcPts val="1600"/>
              </a:spcBef>
              <a:spcAft>
                <a:spcPts val="0"/>
              </a:spcAft>
              <a:buNone/>
            </a:pPr>
            <a:r>
              <a:t/>
            </a:r>
            <a:endParaRPr sz="1800">
              <a:latin typeface="Montserrat"/>
              <a:ea typeface="Montserrat"/>
              <a:cs typeface="Montserrat"/>
              <a:sym typeface="Montserrat"/>
            </a:endParaRPr>
          </a:p>
          <a:p>
            <a:pPr indent="0" lvl="0" marL="0" rtl="0" algn="l">
              <a:spcBef>
                <a:spcPts val="1600"/>
              </a:spcBef>
              <a:spcAft>
                <a:spcPts val="1600"/>
              </a:spcAft>
              <a:buNone/>
            </a:pPr>
            <a:r>
              <a:t/>
            </a:r>
            <a:endParaRPr sz="1800">
              <a:latin typeface="Montserrat"/>
              <a:ea typeface="Montserrat"/>
              <a:cs typeface="Montserrat"/>
              <a:sym typeface="Montserrat"/>
            </a:endParaRPr>
          </a:p>
        </p:txBody>
      </p:sp>
      <p:pic>
        <p:nvPicPr>
          <p:cNvPr id="166" name="Google Shape;166;p22"/>
          <p:cNvPicPr preferRelativeResize="0"/>
          <p:nvPr/>
        </p:nvPicPr>
        <p:blipFill>
          <a:blip r:embed="rId3">
            <a:alphaModFix/>
          </a:blip>
          <a:stretch>
            <a:fillRect/>
          </a:stretch>
        </p:blipFill>
        <p:spPr>
          <a:xfrm>
            <a:off x="3562350" y="1390650"/>
            <a:ext cx="5200650" cy="3676650"/>
          </a:xfrm>
          <a:prstGeom prst="rect">
            <a:avLst/>
          </a:prstGeom>
          <a:noFill/>
          <a:ln>
            <a:noFill/>
          </a:ln>
        </p:spPr>
      </p:pic>
      <p:sp>
        <p:nvSpPr>
          <p:cNvPr id="167" name="Google Shape;167;p22"/>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Statistical Analysis: Countries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23"/>
          <p:cNvSpPr txBox="1"/>
          <p:nvPr>
            <p:ph idx="1" type="body"/>
          </p:nvPr>
        </p:nvSpPr>
        <p:spPr>
          <a:xfrm>
            <a:off x="729450" y="1697875"/>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FF0000"/>
                </a:solidFill>
              </a:rPr>
              <a:t>Significant results for:</a:t>
            </a:r>
            <a:endParaRPr b="1">
              <a:solidFill>
                <a:srgbClr val="FF0000"/>
              </a:solidFill>
            </a:endParaRPr>
          </a:p>
          <a:p>
            <a:pPr indent="0" lvl="0" marL="0" rtl="0" algn="l">
              <a:lnSpc>
                <a:spcPct val="100000"/>
              </a:lnSpc>
              <a:spcBef>
                <a:spcPts val="1600"/>
              </a:spcBef>
              <a:spcAft>
                <a:spcPts val="0"/>
              </a:spcAft>
              <a:buNone/>
            </a:pPr>
            <a:r>
              <a:rPr b="1" lang="en">
                <a:solidFill>
                  <a:schemeClr val="lt2"/>
                </a:solidFill>
              </a:rPr>
              <a:t>View Count</a:t>
            </a:r>
            <a:r>
              <a:rPr lang="en">
                <a:solidFill>
                  <a:schemeClr val="lt2"/>
                </a:solidFill>
              </a:rPr>
              <a:t>:</a:t>
            </a:r>
            <a:endParaRPr>
              <a:solidFill>
                <a:schemeClr val="lt2"/>
              </a:solidFill>
            </a:endParaRPr>
          </a:p>
          <a:p>
            <a:pPr indent="0" lvl="0" marL="0" rtl="0" algn="l">
              <a:lnSpc>
                <a:spcPct val="100000"/>
              </a:lnSpc>
              <a:spcBef>
                <a:spcPts val="0"/>
              </a:spcBef>
              <a:spcAft>
                <a:spcPts val="0"/>
              </a:spcAft>
              <a:buNone/>
            </a:pPr>
            <a:r>
              <a:rPr lang="en">
                <a:solidFill>
                  <a:schemeClr val="lt2"/>
                </a:solidFill>
              </a:rPr>
              <a:t>India vs. Brazil</a:t>
            </a:r>
            <a:endParaRPr>
              <a:solidFill>
                <a:schemeClr val="lt2"/>
              </a:solidFill>
            </a:endParaRPr>
          </a:p>
          <a:p>
            <a:pPr indent="0" lvl="0" marL="0" rtl="0" algn="l">
              <a:lnSpc>
                <a:spcPct val="100000"/>
              </a:lnSpc>
              <a:spcBef>
                <a:spcPts val="0"/>
              </a:spcBef>
              <a:spcAft>
                <a:spcPts val="0"/>
              </a:spcAft>
              <a:buNone/>
            </a:pPr>
            <a:r>
              <a:t/>
            </a:r>
            <a:endParaRPr/>
          </a:p>
          <a:p>
            <a:pPr indent="0" lvl="0" marL="0" rtl="0" algn="l">
              <a:lnSpc>
                <a:spcPct val="100000"/>
              </a:lnSpc>
              <a:spcBef>
                <a:spcPts val="1600"/>
              </a:spcBef>
              <a:spcAft>
                <a:spcPts val="0"/>
              </a:spcAft>
              <a:buNone/>
            </a:pPr>
            <a:r>
              <a:rPr b="1" lang="en"/>
              <a:t>Subscriber Count</a:t>
            </a:r>
            <a:r>
              <a:rPr lang="en"/>
              <a:t>:</a:t>
            </a:r>
            <a:endParaRPr/>
          </a:p>
          <a:p>
            <a:pPr indent="0" lvl="0" marL="0" rtl="0" algn="l">
              <a:lnSpc>
                <a:spcPct val="100000"/>
              </a:lnSpc>
              <a:spcBef>
                <a:spcPts val="0"/>
              </a:spcBef>
              <a:spcAft>
                <a:spcPts val="0"/>
              </a:spcAft>
              <a:buNone/>
            </a:pPr>
            <a:r>
              <a:rPr lang="en"/>
              <a:t>None</a:t>
            </a:r>
            <a:endParaRPr/>
          </a:p>
          <a:p>
            <a:pPr indent="0" lvl="0" marL="0" rtl="0" algn="l">
              <a:lnSpc>
                <a:spcPct val="100000"/>
              </a:lnSpc>
              <a:spcBef>
                <a:spcPts val="0"/>
              </a:spcBef>
              <a:spcAft>
                <a:spcPts val="0"/>
              </a:spcAft>
              <a:buNone/>
            </a:pPr>
            <a:r>
              <a:t/>
            </a:r>
            <a:endParaRPr>
              <a:solidFill>
                <a:schemeClr val="lt2"/>
              </a:solidFill>
            </a:endParaRPr>
          </a:p>
          <a:p>
            <a:pPr indent="0" lvl="0" marL="0" rtl="0" algn="l">
              <a:lnSpc>
                <a:spcPct val="100000"/>
              </a:lnSpc>
              <a:spcBef>
                <a:spcPts val="0"/>
              </a:spcBef>
              <a:spcAft>
                <a:spcPts val="0"/>
              </a:spcAft>
              <a:buNone/>
            </a:pPr>
            <a:r>
              <a:rPr b="1" lang="en">
                <a:solidFill>
                  <a:schemeClr val="lt2"/>
                </a:solidFill>
              </a:rPr>
              <a:t>Video Count</a:t>
            </a:r>
            <a:r>
              <a:rPr lang="en">
                <a:solidFill>
                  <a:schemeClr val="lt2"/>
                </a:solidFill>
              </a:rPr>
              <a:t>:</a:t>
            </a:r>
            <a:endParaRPr>
              <a:solidFill>
                <a:schemeClr val="lt2"/>
              </a:solidFill>
            </a:endParaRPr>
          </a:p>
          <a:p>
            <a:pPr indent="0" lvl="0" marL="0" rtl="0" algn="l">
              <a:lnSpc>
                <a:spcPct val="100000"/>
              </a:lnSpc>
              <a:spcBef>
                <a:spcPts val="0"/>
              </a:spcBef>
              <a:spcAft>
                <a:spcPts val="0"/>
              </a:spcAft>
              <a:buNone/>
            </a:pPr>
            <a:r>
              <a:rPr lang="en">
                <a:solidFill>
                  <a:schemeClr val="lt2"/>
                </a:solidFill>
              </a:rPr>
              <a:t>Brazil vs. India</a:t>
            </a:r>
            <a:endParaRPr>
              <a:solidFill>
                <a:schemeClr val="lt2"/>
              </a:solidFill>
            </a:endParaRPr>
          </a:p>
          <a:p>
            <a:pPr indent="0" lvl="0" marL="0" rtl="0" algn="l">
              <a:lnSpc>
                <a:spcPct val="100000"/>
              </a:lnSpc>
              <a:spcBef>
                <a:spcPts val="0"/>
              </a:spcBef>
              <a:spcAft>
                <a:spcPts val="0"/>
              </a:spcAft>
              <a:buNone/>
            </a:pPr>
            <a:r>
              <a:rPr lang="en">
                <a:solidFill>
                  <a:schemeClr val="lt2"/>
                </a:solidFill>
              </a:rPr>
              <a:t>India vs. N/A</a:t>
            </a:r>
            <a:endParaRPr>
              <a:solidFill>
                <a:schemeClr val="lt2"/>
              </a:solidFill>
            </a:endParaRPr>
          </a:p>
          <a:p>
            <a:pPr indent="0" lvl="0" marL="0" rtl="0" algn="l">
              <a:lnSpc>
                <a:spcPct val="100000"/>
              </a:lnSpc>
              <a:spcBef>
                <a:spcPts val="0"/>
              </a:spcBef>
              <a:spcAft>
                <a:spcPts val="0"/>
              </a:spcAft>
              <a:buNone/>
            </a:pPr>
            <a:r>
              <a:rPr lang="en">
                <a:solidFill>
                  <a:schemeClr val="lt2"/>
                </a:solidFill>
              </a:rPr>
              <a:t>India vs. US</a:t>
            </a:r>
            <a:endParaRPr>
              <a:solidFill>
                <a:schemeClr val="lt2"/>
              </a:solidFill>
            </a:endParaRPr>
          </a:p>
          <a:p>
            <a:pPr indent="0" lvl="0" marL="0" rtl="0" algn="l">
              <a:lnSpc>
                <a:spcPct val="100000"/>
              </a:lnSpc>
              <a:spcBef>
                <a:spcPts val="0"/>
              </a:spcBef>
              <a:spcAft>
                <a:spcPts val="0"/>
              </a:spcAft>
              <a:buNone/>
            </a:pPr>
            <a:r>
              <a:t/>
            </a:r>
            <a:endParaRPr/>
          </a:p>
          <a:p>
            <a:pPr indent="0" lvl="0" marL="0" rtl="0" algn="l">
              <a:spcBef>
                <a:spcPts val="1600"/>
              </a:spcBef>
              <a:spcAft>
                <a:spcPts val="0"/>
              </a:spcAft>
              <a:buNone/>
            </a:pPr>
            <a:r>
              <a:t/>
            </a:r>
            <a:endParaRPr sz="1800">
              <a:latin typeface="Montserrat"/>
              <a:ea typeface="Montserrat"/>
              <a:cs typeface="Montserrat"/>
              <a:sym typeface="Montserrat"/>
            </a:endParaRPr>
          </a:p>
          <a:p>
            <a:pPr indent="0" lvl="0" marL="0" rtl="0" algn="l">
              <a:spcBef>
                <a:spcPts val="1600"/>
              </a:spcBef>
              <a:spcAft>
                <a:spcPts val="1600"/>
              </a:spcAft>
              <a:buNone/>
            </a:pPr>
            <a:r>
              <a:t/>
            </a:r>
            <a:endParaRPr sz="1800">
              <a:latin typeface="Montserrat"/>
              <a:ea typeface="Montserrat"/>
              <a:cs typeface="Montserrat"/>
              <a:sym typeface="Montserrat"/>
            </a:endParaRPr>
          </a:p>
        </p:txBody>
      </p:sp>
      <p:pic>
        <p:nvPicPr>
          <p:cNvPr id="173" name="Google Shape;173;p23"/>
          <p:cNvPicPr preferRelativeResize="0"/>
          <p:nvPr/>
        </p:nvPicPr>
        <p:blipFill>
          <a:blip r:embed="rId3">
            <a:alphaModFix/>
          </a:blip>
          <a:stretch>
            <a:fillRect/>
          </a:stretch>
        </p:blipFill>
        <p:spPr>
          <a:xfrm>
            <a:off x="3501413" y="1404138"/>
            <a:ext cx="5267325" cy="3705225"/>
          </a:xfrm>
          <a:prstGeom prst="rect">
            <a:avLst/>
          </a:prstGeom>
          <a:noFill/>
          <a:ln>
            <a:noFill/>
          </a:ln>
        </p:spPr>
      </p:pic>
      <p:sp>
        <p:nvSpPr>
          <p:cNvPr id="174" name="Google Shape;174;p23"/>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Statistical Analysis: Countries</a:t>
            </a:r>
            <a:endParaRPr/>
          </a:p>
        </p:txBody>
      </p:sp>
      <p:sp>
        <p:nvSpPr>
          <p:cNvPr id="175" name="Google Shape;175;p23"/>
          <p:cNvSpPr/>
          <p:nvPr/>
        </p:nvSpPr>
        <p:spPr>
          <a:xfrm>
            <a:off x="0" y="1188900"/>
            <a:ext cx="9144000" cy="69000"/>
          </a:xfrm>
          <a:prstGeom prst="rect">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24"/>
          <p:cNvSpPr txBox="1"/>
          <p:nvPr>
            <p:ph idx="1" type="body"/>
          </p:nvPr>
        </p:nvSpPr>
        <p:spPr>
          <a:xfrm>
            <a:off x="729450" y="1697875"/>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FF0000"/>
                </a:solidFill>
              </a:rPr>
              <a:t>Significant results for:</a:t>
            </a:r>
            <a:endParaRPr b="1">
              <a:solidFill>
                <a:srgbClr val="FF0000"/>
              </a:solidFill>
            </a:endParaRPr>
          </a:p>
          <a:p>
            <a:pPr indent="0" lvl="0" marL="0" rtl="0" algn="l">
              <a:lnSpc>
                <a:spcPct val="100000"/>
              </a:lnSpc>
              <a:spcBef>
                <a:spcPts val="1600"/>
              </a:spcBef>
              <a:spcAft>
                <a:spcPts val="0"/>
              </a:spcAft>
              <a:buNone/>
            </a:pPr>
            <a:r>
              <a:rPr b="1" lang="en">
                <a:solidFill>
                  <a:schemeClr val="lt2"/>
                </a:solidFill>
              </a:rPr>
              <a:t>View Count</a:t>
            </a:r>
            <a:r>
              <a:rPr lang="en">
                <a:solidFill>
                  <a:schemeClr val="lt2"/>
                </a:solidFill>
              </a:rPr>
              <a:t>:</a:t>
            </a:r>
            <a:endParaRPr>
              <a:solidFill>
                <a:schemeClr val="lt2"/>
              </a:solidFill>
            </a:endParaRPr>
          </a:p>
          <a:p>
            <a:pPr indent="0" lvl="0" marL="0" rtl="0" algn="l">
              <a:lnSpc>
                <a:spcPct val="100000"/>
              </a:lnSpc>
              <a:spcBef>
                <a:spcPts val="0"/>
              </a:spcBef>
              <a:spcAft>
                <a:spcPts val="0"/>
              </a:spcAft>
              <a:buNone/>
            </a:pPr>
            <a:r>
              <a:rPr lang="en">
                <a:solidFill>
                  <a:schemeClr val="lt2"/>
                </a:solidFill>
              </a:rPr>
              <a:t>India vs. Brazil</a:t>
            </a:r>
            <a:endParaRPr>
              <a:solidFill>
                <a:schemeClr val="lt2"/>
              </a:solidFill>
            </a:endParaRPr>
          </a:p>
          <a:p>
            <a:pPr indent="0" lvl="0" marL="0" rtl="0" algn="l">
              <a:lnSpc>
                <a:spcPct val="100000"/>
              </a:lnSpc>
              <a:spcBef>
                <a:spcPts val="0"/>
              </a:spcBef>
              <a:spcAft>
                <a:spcPts val="0"/>
              </a:spcAft>
              <a:buNone/>
            </a:pPr>
            <a:r>
              <a:t/>
            </a:r>
            <a:endParaRPr>
              <a:solidFill>
                <a:schemeClr val="lt2"/>
              </a:solidFill>
            </a:endParaRPr>
          </a:p>
          <a:p>
            <a:pPr indent="0" lvl="0" marL="0" rtl="0" algn="l">
              <a:lnSpc>
                <a:spcPct val="100000"/>
              </a:lnSpc>
              <a:spcBef>
                <a:spcPts val="1600"/>
              </a:spcBef>
              <a:spcAft>
                <a:spcPts val="0"/>
              </a:spcAft>
              <a:buNone/>
            </a:pPr>
            <a:r>
              <a:rPr b="1" lang="en">
                <a:solidFill>
                  <a:schemeClr val="lt2"/>
                </a:solidFill>
              </a:rPr>
              <a:t>Subscriber Count</a:t>
            </a:r>
            <a:r>
              <a:rPr lang="en">
                <a:solidFill>
                  <a:schemeClr val="lt2"/>
                </a:solidFill>
              </a:rPr>
              <a:t>:</a:t>
            </a:r>
            <a:endParaRPr>
              <a:solidFill>
                <a:schemeClr val="lt2"/>
              </a:solidFill>
            </a:endParaRPr>
          </a:p>
          <a:p>
            <a:pPr indent="0" lvl="0" marL="0" rtl="0" algn="l">
              <a:lnSpc>
                <a:spcPct val="100000"/>
              </a:lnSpc>
              <a:spcBef>
                <a:spcPts val="0"/>
              </a:spcBef>
              <a:spcAft>
                <a:spcPts val="0"/>
              </a:spcAft>
              <a:buNone/>
            </a:pPr>
            <a:r>
              <a:rPr lang="en">
                <a:solidFill>
                  <a:schemeClr val="lt2"/>
                </a:solidFill>
              </a:rPr>
              <a:t>None</a:t>
            </a:r>
            <a:endParaRPr>
              <a:solidFill>
                <a:schemeClr val="lt2"/>
              </a:solidFill>
            </a:endParaRPr>
          </a:p>
          <a:p>
            <a:pPr indent="0" lvl="0" marL="0" rtl="0" algn="l">
              <a:lnSpc>
                <a:spcPct val="100000"/>
              </a:lnSpc>
              <a:spcBef>
                <a:spcPts val="0"/>
              </a:spcBef>
              <a:spcAft>
                <a:spcPts val="0"/>
              </a:spcAft>
              <a:buNone/>
            </a:pPr>
            <a:r>
              <a:t/>
            </a:r>
            <a:endParaRPr>
              <a:solidFill>
                <a:schemeClr val="lt2"/>
              </a:solidFill>
            </a:endParaRPr>
          </a:p>
          <a:p>
            <a:pPr indent="0" lvl="0" marL="0" rtl="0" algn="l">
              <a:lnSpc>
                <a:spcPct val="100000"/>
              </a:lnSpc>
              <a:spcBef>
                <a:spcPts val="0"/>
              </a:spcBef>
              <a:spcAft>
                <a:spcPts val="0"/>
              </a:spcAft>
              <a:buNone/>
            </a:pPr>
            <a:r>
              <a:rPr b="1" lang="en"/>
              <a:t>Video Count</a:t>
            </a:r>
            <a:r>
              <a:rPr lang="en"/>
              <a:t>:</a:t>
            </a:r>
            <a:endParaRPr/>
          </a:p>
          <a:p>
            <a:pPr indent="0" lvl="0" marL="0" rtl="0" algn="l">
              <a:lnSpc>
                <a:spcPct val="100000"/>
              </a:lnSpc>
              <a:spcBef>
                <a:spcPts val="0"/>
              </a:spcBef>
              <a:spcAft>
                <a:spcPts val="0"/>
              </a:spcAft>
              <a:buNone/>
            </a:pPr>
            <a:r>
              <a:rPr lang="en"/>
              <a:t>India vs. Brazil</a:t>
            </a:r>
            <a:endParaRPr/>
          </a:p>
          <a:p>
            <a:pPr indent="0" lvl="0" marL="0" rtl="0" algn="l">
              <a:lnSpc>
                <a:spcPct val="100000"/>
              </a:lnSpc>
              <a:spcBef>
                <a:spcPts val="0"/>
              </a:spcBef>
              <a:spcAft>
                <a:spcPts val="0"/>
              </a:spcAft>
              <a:buNone/>
            </a:pPr>
            <a:r>
              <a:rPr lang="en"/>
              <a:t>India vs. N/A</a:t>
            </a:r>
            <a:endParaRPr/>
          </a:p>
          <a:p>
            <a:pPr indent="0" lvl="0" marL="0" rtl="0" algn="l">
              <a:lnSpc>
                <a:spcPct val="100000"/>
              </a:lnSpc>
              <a:spcBef>
                <a:spcPts val="0"/>
              </a:spcBef>
              <a:spcAft>
                <a:spcPts val="0"/>
              </a:spcAft>
              <a:buNone/>
            </a:pPr>
            <a:r>
              <a:rPr lang="en"/>
              <a:t>India vs. US</a:t>
            </a:r>
            <a:endParaRPr/>
          </a:p>
          <a:p>
            <a:pPr indent="0" lvl="0" marL="0" rtl="0" algn="l">
              <a:lnSpc>
                <a:spcPct val="100000"/>
              </a:lnSpc>
              <a:spcBef>
                <a:spcPts val="0"/>
              </a:spcBef>
              <a:spcAft>
                <a:spcPts val="0"/>
              </a:spcAft>
              <a:buNone/>
            </a:pPr>
            <a:r>
              <a:t/>
            </a:r>
            <a:endParaRPr/>
          </a:p>
          <a:p>
            <a:pPr indent="0" lvl="0" marL="0" rtl="0" algn="l">
              <a:spcBef>
                <a:spcPts val="1600"/>
              </a:spcBef>
              <a:spcAft>
                <a:spcPts val="0"/>
              </a:spcAft>
              <a:buNone/>
            </a:pPr>
            <a:r>
              <a:t/>
            </a:r>
            <a:endParaRPr sz="1800">
              <a:latin typeface="Montserrat"/>
              <a:ea typeface="Montserrat"/>
              <a:cs typeface="Montserrat"/>
              <a:sym typeface="Montserrat"/>
            </a:endParaRPr>
          </a:p>
          <a:p>
            <a:pPr indent="0" lvl="0" marL="0" rtl="0" algn="l">
              <a:spcBef>
                <a:spcPts val="1600"/>
              </a:spcBef>
              <a:spcAft>
                <a:spcPts val="1600"/>
              </a:spcAft>
              <a:buNone/>
            </a:pPr>
            <a:r>
              <a:t/>
            </a:r>
            <a:endParaRPr sz="1800">
              <a:latin typeface="Montserrat"/>
              <a:ea typeface="Montserrat"/>
              <a:cs typeface="Montserrat"/>
              <a:sym typeface="Montserrat"/>
            </a:endParaRPr>
          </a:p>
        </p:txBody>
      </p:sp>
      <p:pic>
        <p:nvPicPr>
          <p:cNvPr id="181" name="Google Shape;181;p24"/>
          <p:cNvPicPr preferRelativeResize="0"/>
          <p:nvPr/>
        </p:nvPicPr>
        <p:blipFill>
          <a:blip r:embed="rId3">
            <a:alphaModFix/>
          </a:blip>
          <a:stretch>
            <a:fillRect/>
          </a:stretch>
        </p:blipFill>
        <p:spPr>
          <a:xfrm>
            <a:off x="3535713" y="1389850"/>
            <a:ext cx="5286375" cy="3714750"/>
          </a:xfrm>
          <a:prstGeom prst="rect">
            <a:avLst/>
          </a:prstGeom>
          <a:noFill/>
          <a:ln>
            <a:noFill/>
          </a:ln>
        </p:spPr>
      </p:pic>
      <p:sp>
        <p:nvSpPr>
          <p:cNvPr id="182" name="Google Shape;182;p24"/>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Statistical Analysis: Countries</a:t>
            </a:r>
            <a:endParaRPr/>
          </a:p>
        </p:txBody>
      </p:sp>
      <p:sp>
        <p:nvSpPr>
          <p:cNvPr id="183" name="Google Shape;183;p24"/>
          <p:cNvSpPr/>
          <p:nvPr/>
        </p:nvSpPr>
        <p:spPr>
          <a:xfrm>
            <a:off x="0" y="1188900"/>
            <a:ext cx="9144000" cy="69000"/>
          </a:xfrm>
          <a:prstGeom prst="rect">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25"/>
          <p:cNvSpPr txBox="1"/>
          <p:nvPr>
            <p:ph type="title"/>
          </p:nvPr>
        </p:nvSpPr>
        <p:spPr>
          <a:xfrm>
            <a:off x="597850" y="5757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Recommendations:</a:t>
            </a:r>
            <a:endParaRPr/>
          </a:p>
        </p:txBody>
      </p:sp>
      <p:sp>
        <p:nvSpPr>
          <p:cNvPr id="189" name="Google Shape;189;p25"/>
          <p:cNvSpPr txBox="1"/>
          <p:nvPr>
            <p:ph idx="1" type="body"/>
          </p:nvPr>
        </p:nvSpPr>
        <p:spPr>
          <a:xfrm>
            <a:off x="727650" y="156340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0000"/>
                </a:solidFill>
              </a:rPr>
              <a:t>For new youtubers!</a:t>
            </a:r>
            <a:endParaRPr b="1" sz="1800">
              <a:solidFill>
                <a:srgbClr val="FF0000"/>
              </a:solidFill>
            </a:endParaRPr>
          </a:p>
          <a:p>
            <a:pPr indent="0" lvl="0" marL="0" rtl="0" algn="l">
              <a:spcBef>
                <a:spcPts val="1600"/>
              </a:spcBef>
              <a:spcAft>
                <a:spcPts val="0"/>
              </a:spcAft>
              <a:buNone/>
            </a:pPr>
            <a:r>
              <a:rPr lang="en" sz="1400"/>
              <a:t>-In India, you  need to make a lot of video content to compete with top channels.</a:t>
            </a:r>
            <a:endParaRPr sz="1400"/>
          </a:p>
          <a:p>
            <a:pPr indent="0" lvl="0" marL="0" rtl="0" algn="l">
              <a:spcBef>
                <a:spcPts val="1600"/>
              </a:spcBef>
              <a:spcAft>
                <a:spcPts val="0"/>
              </a:spcAft>
              <a:buNone/>
            </a:pPr>
            <a:r>
              <a:rPr lang="en" sz="1400"/>
              <a:t>-If subscriber count is your main focus, consider creating a music channel rather than a lifestyle channel.</a:t>
            </a:r>
            <a:endParaRPr sz="1400"/>
          </a:p>
          <a:p>
            <a:pPr indent="0" lvl="0" marL="0" rtl="0" algn="l">
              <a:spcBef>
                <a:spcPts val="1600"/>
              </a:spcBef>
              <a:spcAft>
                <a:spcPts val="0"/>
              </a:spcAft>
              <a:buNone/>
            </a:pPr>
            <a:r>
              <a:rPr lang="en" sz="1400"/>
              <a:t>-If view count is your main focus, entertainment channels and music channels are more likely to bring in big viewership  than lifestyle channels ( good to consider for ad revenue!).</a:t>
            </a:r>
            <a:endParaRPr sz="1400"/>
          </a:p>
          <a:p>
            <a:pPr indent="0" lvl="0" marL="0" rtl="0" algn="l">
              <a:spcBef>
                <a:spcPts val="1600"/>
              </a:spcBef>
              <a:spcAft>
                <a:spcPts val="1600"/>
              </a:spcAft>
              <a:buNone/>
            </a:pPr>
            <a:r>
              <a:rPr lang="en" sz="1400"/>
              <a:t>-Entertainment channels tend to produce more content, so if you want an entertainment channel to succeed consider quantity over quality..</a:t>
            </a:r>
            <a:endParaRPr/>
          </a:p>
        </p:txBody>
      </p:sp>
      <p:sp>
        <p:nvSpPr>
          <p:cNvPr id="190" name="Google Shape;190;p25"/>
          <p:cNvSpPr/>
          <p:nvPr/>
        </p:nvSpPr>
        <p:spPr>
          <a:xfrm>
            <a:off x="0" y="1188900"/>
            <a:ext cx="9144000" cy="69000"/>
          </a:xfrm>
          <a:prstGeom prst="rect">
            <a:avLst/>
          </a:prstGeom>
          <a:solidFill>
            <a:srgbClr val="1B64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6"/>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Study Limitations:</a:t>
            </a:r>
            <a:endParaRPr/>
          </a:p>
        </p:txBody>
      </p:sp>
      <p:sp>
        <p:nvSpPr>
          <p:cNvPr id="196" name="Google Shape;196;p26"/>
          <p:cNvSpPr txBox="1"/>
          <p:nvPr>
            <p:ph idx="1" type="body"/>
          </p:nvPr>
        </p:nvSpPr>
        <p:spPr>
          <a:xfrm>
            <a:off x="729450" y="1914600"/>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b="1" sz="1400">
              <a:solidFill>
                <a:srgbClr val="000000"/>
              </a:solidFill>
              <a:latin typeface="Montserrat"/>
              <a:ea typeface="Montserrat"/>
              <a:cs typeface="Montserrat"/>
              <a:sym typeface="Montserrat"/>
            </a:endParaRPr>
          </a:p>
          <a:p>
            <a:pPr indent="0" lvl="0" marL="457200" rtl="0" algn="l">
              <a:lnSpc>
                <a:spcPct val="100000"/>
              </a:lnSpc>
              <a:spcBef>
                <a:spcPts val="0"/>
              </a:spcBef>
              <a:spcAft>
                <a:spcPts val="0"/>
              </a:spcAft>
              <a:buNone/>
            </a:pPr>
            <a:r>
              <a:t/>
            </a:r>
            <a:endParaRPr b="1" sz="1400">
              <a:solidFill>
                <a:srgbClr val="000000"/>
              </a:solidFill>
              <a:latin typeface="Montserrat"/>
              <a:ea typeface="Montserrat"/>
              <a:cs typeface="Montserrat"/>
              <a:sym typeface="Montserrat"/>
            </a:endParaRPr>
          </a:p>
          <a:p>
            <a:pPr indent="-317500" lvl="0" marL="457200" rtl="0" algn="l">
              <a:lnSpc>
                <a:spcPct val="100000"/>
              </a:lnSpc>
              <a:spcBef>
                <a:spcPts val="0"/>
              </a:spcBef>
              <a:spcAft>
                <a:spcPts val="0"/>
              </a:spcAft>
              <a:buClr>
                <a:srgbClr val="000000"/>
              </a:buClr>
              <a:buSzPts val="1400"/>
              <a:buFont typeface="Montserrat"/>
              <a:buChar char="-"/>
            </a:pPr>
            <a:r>
              <a:rPr b="1" lang="en" sz="1400">
                <a:solidFill>
                  <a:srgbClr val="000000"/>
                </a:solidFill>
                <a:latin typeface="Montserrat"/>
                <a:ea typeface="Montserrat"/>
                <a:cs typeface="Montserrat"/>
                <a:sym typeface="Montserrat"/>
              </a:rPr>
              <a:t>Limited API calls for Youtube </a:t>
            </a:r>
            <a:endParaRPr b="1" sz="1400">
              <a:solidFill>
                <a:srgbClr val="000000"/>
              </a:solidFill>
              <a:latin typeface="Montserrat"/>
              <a:ea typeface="Montserrat"/>
              <a:cs typeface="Montserrat"/>
              <a:sym typeface="Montserrat"/>
            </a:endParaRPr>
          </a:p>
          <a:p>
            <a:pPr indent="0" lvl="0" marL="457200" rtl="0" algn="l">
              <a:lnSpc>
                <a:spcPct val="100000"/>
              </a:lnSpc>
              <a:spcBef>
                <a:spcPts val="0"/>
              </a:spcBef>
              <a:spcAft>
                <a:spcPts val="0"/>
              </a:spcAft>
              <a:buNone/>
            </a:pPr>
            <a:r>
              <a:t/>
            </a:r>
            <a:endParaRPr b="1" sz="1400">
              <a:solidFill>
                <a:srgbClr val="000000"/>
              </a:solidFill>
              <a:latin typeface="Montserrat"/>
              <a:ea typeface="Montserrat"/>
              <a:cs typeface="Montserrat"/>
              <a:sym typeface="Montserrat"/>
            </a:endParaRPr>
          </a:p>
          <a:p>
            <a:pPr indent="-317500" lvl="0" marL="457200" rtl="0" algn="l">
              <a:lnSpc>
                <a:spcPct val="100000"/>
              </a:lnSpc>
              <a:spcBef>
                <a:spcPts val="0"/>
              </a:spcBef>
              <a:spcAft>
                <a:spcPts val="0"/>
              </a:spcAft>
              <a:buClr>
                <a:srgbClr val="000000"/>
              </a:buClr>
              <a:buSzPts val="1400"/>
              <a:buFont typeface="Montserrat"/>
              <a:buChar char="-"/>
            </a:pPr>
            <a:r>
              <a:rPr b="1" lang="en" sz="1400">
                <a:solidFill>
                  <a:srgbClr val="000000"/>
                </a:solidFill>
                <a:latin typeface="Montserrat"/>
                <a:ea typeface="Montserrat"/>
                <a:cs typeface="Montserrat"/>
                <a:sym typeface="Montserrat"/>
              </a:rPr>
              <a:t>Limited information from YouTube</a:t>
            </a:r>
            <a:endParaRPr b="1" sz="1400">
              <a:solidFill>
                <a:srgbClr val="000000"/>
              </a:solidFill>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400">
              <a:solidFill>
                <a:srgbClr val="000000"/>
              </a:solidFill>
              <a:latin typeface="Montserrat"/>
              <a:ea typeface="Montserrat"/>
              <a:cs typeface="Montserrat"/>
              <a:sym typeface="Montserrat"/>
            </a:endParaRPr>
          </a:p>
          <a:p>
            <a:pPr indent="-317500" lvl="0" marL="457200" rtl="0" algn="l">
              <a:lnSpc>
                <a:spcPct val="100000"/>
              </a:lnSpc>
              <a:spcBef>
                <a:spcPts val="0"/>
              </a:spcBef>
              <a:spcAft>
                <a:spcPts val="0"/>
              </a:spcAft>
              <a:buClr>
                <a:srgbClr val="000000"/>
              </a:buClr>
              <a:buSzPts val="1400"/>
              <a:buFont typeface="Montserrat"/>
              <a:buChar char="-"/>
            </a:pPr>
            <a:r>
              <a:rPr b="1" lang="en" sz="1400">
                <a:solidFill>
                  <a:srgbClr val="000000"/>
                </a:solidFill>
                <a:latin typeface="Montserrat"/>
                <a:ea typeface="Montserrat"/>
                <a:cs typeface="Montserrat"/>
                <a:sym typeface="Montserrat"/>
              </a:rPr>
              <a:t>Difference in sample sizes used in ANOVA</a:t>
            </a:r>
            <a:endParaRPr b="1" sz="1400">
              <a:solidFill>
                <a:srgbClr val="000000"/>
              </a:solidFill>
              <a:latin typeface="Montserrat"/>
              <a:ea typeface="Montserrat"/>
              <a:cs typeface="Montserrat"/>
              <a:sym typeface="Montserrat"/>
            </a:endParaRPr>
          </a:p>
          <a:p>
            <a:pPr indent="0" lvl="0" marL="457200" rtl="0" algn="l">
              <a:lnSpc>
                <a:spcPct val="100000"/>
              </a:lnSpc>
              <a:spcBef>
                <a:spcPts val="0"/>
              </a:spcBef>
              <a:spcAft>
                <a:spcPts val="0"/>
              </a:spcAft>
              <a:buNone/>
            </a:pPr>
            <a:r>
              <a:t/>
            </a:r>
            <a:endParaRPr b="1" sz="1400">
              <a:solidFill>
                <a:srgbClr val="000000"/>
              </a:solidFill>
              <a:latin typeface="Montserrat"/>
              <a:ea typeface="Montserrat"/>
              <a:cs typeface="Montserrat"/>
              <a:sym typeface="Montserrat"/>
            </a:endParaRPr>
          </a:p>
          <a:p>
            <a:pPr indent="-317500" lvl="0" marL="457200" rtl="0" algn="l">
              <a:lnSpc>
                <a:spcPct val="100000"/>
              </a:lnSpc>
              <a:spcBef>
                <a:spcPts val="0"/>
              </a:spcBef>
              <a:spcAft>
                <a:spcPts val="0"/>
              </a:spcAft>
              <a:buClr>
                <a:srgbClr val="000000"/>
              </a:buClr>
              <a:buSzPts val="1400"/>
              <a:buFont typeface="Montserrat"/>
              <a:buChar char="-"/>
            </a:pPr>
            <a:r>
              <a:rPr b="1" lang="en" sz="1400">
                <a:solidFill>
                  <a:srgbClr val="FF0000"/>
                </a:solidFill>
                <a:latin typeface="Montserrat"/>
                <a:ea typeface="Montserrat"/>
                <a:cs typeface="Montserrat"/>
                <a:sym typeface="Montserrat"/>
              </a:rPr>
              <a:t>Inexperience! </a:t>
            </a:r>
            <a:r>
              <a:rPr b="1" lang="en" sz="1400">
                <a:solidFill>
                  <a:srgbClr val="000000"/>
                </a:solidFill>
                <a:latin typeface="Montserrat"/>
                <a:ea typeface="Montserrat"/>
                <a:cs typeface="Montserrat"/>
                <a:sym typeface="Montserrat"/>
              </a:rPr>
              <a:t>We could have more effectively used our limited API resources to collect more robust data if we had better understood it’s limitations.</a:t>
            </a:r>
            <a:endParaRPr b="1" sz="1400">
              <a:solidFill>
                <a:srgbClr val="000000"/>
              </a:solidFill>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400">
              <a:solidFill>
                <a:srgbClr val="000000"/>
              </a:solidFill>
              <a:latin typeface="Montserrat"/>
              <a:ea typeface="Montserrat"/>
              <a:cs typeface="Montserrat"/>
              <a:sym typeface="Montserrat"/>
            </a:endParaRPr>
          </a:p>
          <a:p>
            <a:pPr indent="0" lvl="0" marL="0" rtl="0" algn="l">
              <a:lnSpc>
                <a:spcPct val="100000"/>
              </a:lnSpc>
              <a:spcBef>
                <a:spcPts val="0"/>
              </a:spcBef>
              <a:spcAft>
                <a:spcPts val="0"/>
              </a:spcAft>
              <a:buNone/>
            </a:pPr>
            <a:r>
              <a:t/>
            </a:r>
            <a:endParaRPr b="1" sz="1400">
              <a:solidFill>
                <a:srgbClr val="000000"/>
              </a:solidFill>
              <a:latin typeface="Montserrat"/>
              <a:ea typeface="Montserrat"/>
              <a:cs typeface="Montserrat"/>
              <a:sym typeface="Montserrat"/>
            </a:endParaRPr>
          </a:p>
        </p:txBody>
      </p:sp>
      <p:sp>
        <p:nvSpPr>
          <p:cNvPr id="197" name="Google Shape;197;p26"/>
          <p:cNvSpPr/>
          <p:nvPr/>
        </p:nvSpPr>
        <p:spPr>
          <a:xfrm>
            <a:off x="0" y="1188900"/>
            <a:ext cx="9144000" cy="69000"/>
          </a:xfrm>
          <a:prstGeom prst="rect">
            <a:avLst/>
          </a:prstGeom>
          <a:solidFill>
            <a:srgbClr val="1B64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EFEFEF"/>
        </a:solidFill>
      </p:bgPr>
    </p:bg>
    <p:spTree>
      <p:nvGrpSpPr>
        <p:cNvPr id="201" name="Shape 201"/>
        <p:cNvGrpSpPr/>
        <p:nvPr/>
      </p:nvGrpSpPr>
      <p:grpSpPr>
        <a:xfrm>
          <a:off x="0" y="0"/>
          <a:ext cx="0" cy="0"/>
          <a:chOff x="0" y="0"/>
          <a:chExt cx="0" cy="0"/>
        </a:xfrm>
      </p:grpSpPr>
      <p:pic>
        <p:nvPicPr>
          <p:cNvPr id="202" name="Google Shape;202;p27"/>
          <p:cNvPicPr preferRelativeResize="0"/>
          <p:nvPr/>
        </p:nvPicPr>
        <p:blipFill rotWithShape="1">
          <a:blip r:embed="rId3">
            <a:alphaModFix/>
          </a:blip>
          <a:srcRect b="1549" l="-980" r="979" t="-1550"/>
          <a:stretch/>
        </p:blipFill>
        <p:spPr>
          <a:xfrm>
            <a:off x="1533575" y="1387300"/>
            <a:ext cx="5627850" cy="3564325"/>
          </a:xfrm>
          <a:prstGeom prst="rect">
            <a:avLst/>
          </a:prstGeom>
          <a:noFill/>
          <a:ln>
            <a:noFill/>
          </a:ln>
        </p:spPr>
      </p:pic>
      <p:sp>
        <p:nvSpPr>
          <p:cNvPr id="203" name="Google Shape;203;p27"/>
          <p:cNvSpPr/>
          <p:nvPr/>
        </p:nvSpPr>
        <p:spPr>
          <a:xfrm>
            <a:off x="0" y="1188900"/>
            <a:ext cx="9144000" cy="69000"/>
          </a:xfrm>
          <a:prstGeom prst="rect">
            <a:avLst/>
          </a:prstGeom>
          <a:solidFill>
            <a:srgbClr val="1B64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7" name="Shape 207"/>
        <p:cNvGrpSpPr/>
        <p:nvPr/>
      </p:nvGrpSpPr>
      <p:grpSpPr>
        <a:xfrm>
          <a:off x="0" y="0"/>
          <a:ext cx="0" cy="0"/>
          <a:chOff x="0" y="0"/>
          <a:chExt cx="0" cy="0"/>
        </a:xfrm>
      </p:grpSpPr>
      <p:sp>
        <p:nvSpPr>
          <p:cNvPr id="208" name="Google Shape;208;p28"/>
          <p:cNvSpPr txBox="1"/>
          <p:nvPr>
            <p:ph idx="1" type="body"/>
          </p:nvPr>
        </p:nvSpPr>
        <p:spPr>
          <a:xfrm>
            <a:off x="729450" y="1488025"/>
            <a:ext cx="7688700" cy="285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t>View Count and Video Count:</a:t>
            </a:r>
            <a:r>
              <a:rPr lang="en"/>
              <a:t>   </a:t>
            </a:r>
            <a:endParaRPr/>
          </a:p>
          <a:p>
            <a:pPr indent="0" lvl="0" marL="0" rtl="0" algn="l">
              <a:lnSpc>
                <a:spcPct val="100000"/>
              </a:lnSpc>
              <a:spcBef>
                <a:spcPts val="1600"/>
              </a:spcBef>
              <a:spcAft>
                <a:spcPts val="0"/>
              </a:spcAft>
              <a:buNone/>
            </a:pPr>
            <a:r>
              <a:rPr b="1" lang="en" sz="1400">
                <a:solidFill>
                  <a:srgbClr val="000000"/>
                </a:solidFill>
                <a:latin typeface="Montserrat"/>
                <a:ea typeface="Montserrat"/>
                <a:cs typeface="Montserrat"/>
                <a:sym typeface="Montserrat"/>
              </a:rPr>
              <a:t>Is there a relationship between video count and view counts?</a:t>
            </a:r>
            <a:endParaRPr sz="1400">
              <a:solidFill>
                <a:srgbClr val="000000"/>
              </a:solidFill>
              <a:latin typeface="Montserrat"/>
              <a:ea typeface="Montserrat"/>
              <a:cs typeface="Montserrat"/>
              <a:sym typeface="Montserrat"/>
            </a:endParaRPr>
          </a:p>
          <a:p>
            <a:pPr indent="0" lvl="0" marL="0" rtl="0" algn="l">
              <a:lnSpc>
                <a:spcPct val="100000"/>
              </a:lnSpc>
              <a:spcBef>
                <a:spcPts val="0"/>
              </a:spcBef>
              <a:spcAft>
                <a:spcPts val="0"/>
              </a:spcAft>
              <a:buNone/>
            </a:pPr>
            <a:r>
              <a:rPr lang="en" sz="1400">
                <a:solidFill>
                  <a:srgbClr val="000000"/>
                </a:solidFill>
                <a:latin typeface="Montserrat"/>
                <a:ea typeface="Montserrat"/>
                <a:cs typeface="Montserrat"/>
                <a:sym typeface="Montserrat"/>
              </a:rPr>
              <a:t>H</a:t>
            </a:r>
            <a:r>
              <a:rPr baseline="-25000" lang="en" sz="1400">
                <a:solidFill>
                  <a:srgbClr val="000000"/>
                </a:solidFill>
                <a:latin typeface="Montserrat"/>
                <a:ea typeface="Montserrat"/>
                <a:cs typeface="Montserrat"/>
                <a:sym typeface="Montserrat"/>
              </a:rPr>
              <a:t>0 </a:t>
            </a:r>
            <a:r>
              <a:rPr lang="en" sz="1400">
                <a:solidFill>
                  <a:srgbClr val="000000"/>
                </a:solidFill>
                <a:latin typeface="Montserrat"/>
                <a:ea typeface="Montserrat"/>
                <a:cs typeface="Montserrat"/>
                <a:sym typeface="Montserrat"/>
              </a:rPr>
              <a:t>: Genre means are equal, or  </a:t>
            </a:r>
            <a:r>
              <a:rPr lang="en" sz="1050">
                <a:solidFill>
                  <a:srgbClr val="000000"/>
                </a:solidFill>
                <a:highlight>
                  <a:schemeClr val="lt1"/>
                </a:highlight>
                <a:latin typeface="Times New Roman"/>
                <a:ea typeface="Times New Roman"/>
                <a:cs typeface="Times New Roman"/>
                <a:sym typeface="Times New Roman"/>
              </a:rPr>
              <a:t>𝜇</a:t>
            </a:r>
            <a:r>
              <a:rPr lang="en" sz="1250">
                <a:solidFill>
                  <a:srgbClr val="000000"/>
                </a:solidFill>
                <a:highlight>
                  <a:schemeClr val="lt1"/>
                </a:highlight>
                <a:latin typeface="Arial"/>
                <a:ea typeface="Arial"/>
                <a:cs typeface="Arial"/>
                <a:sym typeface="Arial"/>
              </a:rPr>
              <a:t>1=</a:t>
            </a:r>
            <a:r>
              <a:rPr lang="en" sz="1050">
                <a:solidFill>
                  <a:srgbClr val="000000"/>
                </a:solidFill>
                <a:highlight>
                  <a:schemeClr val="lt1"/>
                </a:highlight>
                <a:latin typeface="Times New Roman"/>
                <a:ea typeface="Times New Roman"/>
                <a:cs typeface="Times New Roman"/>
                <a:sym typeface="Times New Roman"/>
              </a:rPr>
              <a:t>𝜇</a:t>
            </a:r>
            <a:r>
              <a:rPr lang="en" sz="1250">
                <a:solidFill>
                  <a:srgbClr val="000000"/>
                </a:solidFill>
                <a:highlight>
                  <a:schemeClr val="lt1"/>
                </a:highlight>
                <a:latin typeface="Arial"/>
                <a:ea typeface="Arial"/>
                <a:cs typeface="Arial"/>
                <a:sym typeface="Arial"/>
              </a:rPr>
              <a:t>1=</a:t>
            </a:r>
            <a:r>
              <a:rPr lang="en" sz="1050">
                <a:solidFill>
                  <a:srgbClr val="000000"/>
                </a:solidFill>
                <a:highlight>
                  <a:schemeClr val="lt1"/>
                </a:highlight>
                <a:latin typeface="Times New Roman"/>
                <a:ea typeface="Times New Roman"/>
                <a:cs typeface="Times New Roman"/>
                <a:sym typeface="Times New Roman"/>
              </a:rPr>
              <a:t>𝜇</a:t>
            </a:r>
            <a:r>
              <a:rPr lang="en" sz="1250">
                <a:solidFill>
                  <a:srgbClr val="000000"/>
                </a:solidFill>
                <a:highlight>
                  <a:schemeClr val="lt1"/>
                </a:highlight>
                <a:latin typeface="Arial"/>
                <a:ea typeface="Arial"/>
                <a:cs typeface="Arial"/>
                <a:sym typeface="Arial"/>
              </a:rPr>
              <a:t>3 </a:t>
            </a:r>
            <a:endParaRPr sz="1400">
              <a:solidFill>
                <a:srgbClr val="000000"/>
              </a:solidFill>
              <a:latin typeface="Montserrat"/>
              <a:ea typeface="Montserrat"/>
              <a:cs typeface="Montserrat"/>
              <a:sym typeface="Montserrat"/>
            </a:endParaRPr>
          </a:p>
          <a:p>
            <a:pPr indent="0" lvl="0" marL="0" rtl="0" algn="l">
              <a:lnSpc>
                <a:spcPct val="100000"/>
              </a:lnSpc>
              <a:spcBef>
                <a:spcPts val="0"/>
              </a:spcBef>
              <a:spcAft>
                <a:spcPts val="0"/>
              </a:spcAft>
              <a:buNone/>
            </a:pPr>
            <a:r>
              <a:rPr lang="en" sz="1400">
                <a:solidFill>
                  <a:srgbClr val="000000"/>
                </a:solidFill>
                <a:latin typeface="Montserrat"/>
                <a:ea typeface="Montserrat"/>
                <a:cs typeface="Montserrat"/>
                <a:sym typeface="Montserrat"/>
              </a:rPr>
              <a:t>H</a:t>
            </a:r>
            <a:r>
              <a:rPr baseline="-25000" lang="en" sz="1400">
                <a:solidFill>
                  <a:srgbClr val="000000"/>
                </a:solidFill>
                <a:latin typeface="Montserrat"/>
                <a:ea typeface="Montserrat"/>
                <a:cs typeface="Montserrat"/>
                <a:sym typeface="Montserrat"/>
              </a:rPr>
              <a:t>1</a:t>
            </a:r>
            <a:r>
              <a:rPr lang="en" sz="1400">
                <a:solidFill>
                  <a:srgbClr val="000000"/>
                </a:solidFill>
                <a:latin typeface="Montserrat"/>
                <a:ea typeface="Montserrat"/>
                <a:cs typeface="Montserrat"/>
                <a:sym typeface="Montserrat"/>
              </a:rPr>
              <a:t> : Genre means are not equal </a:t>
            </a:r>
            <a:endParaRPr b="1" sz="1400"/>
          </a:p>
          <a:p>
            <a:pPr indent="0" lvl="0" marL="0" rtl="0" algn="l">
              <a:lnSpc>
                <a:spcPct val="100000"/>
              </a:lnSpc>
              <a:spcBef>
                <a:spcPts val="0"/>
              </a:spcBef>
              <a:spcAft>
                <a:spcPts val="0"/>
              </a:spcAft>
              <a:buNone/>
            </a:pPr>
            <a:r>
              <a:t/>
            </a:r>
            <a:endParaRPr b="1" sz="1400"/>
          </a:p>
          <a:p>
            <a:pPr indent="0" lvl="0" marL="0" rtl="0" algn="l">
              <a:spcBef>
                <a:spcPts val="0"/>
              </a:spcBef>
              <a:spcAft>
                <a:spcPts val="0"/>
              </a:spcAft>
              <a:buNone/>
            </a:pPr>
            <a:r>
              <a:rPr b="1" lang="en" sz="1400"/>
              <a:t>Analysis:</a:t>
            </a:r>
            <a:r>
              <a:rPr lang="en" sz="1400"/>
              <a:t> Ordinary Least Squares regression analysis.</a:t>
            </a:r>
            <a:endParaRPr sz="1400"/>
          </a:p>
          <a:p>
            <a:pPr indent="0" lvl="0" marL="0" rtl="0" algn="l">
              <a:spcBef>
                <a:spcPts val="1600"/>
              </a:spcBef>
              <a:spcAft>
                <a:spcPts val="0"/>
              </a:spcAft>
              <a:buNone/>
            </a:pPr>
            <a:r>
              <a:rPr b="1" lang="en" sz="1400"/>
              <a:t>Results</a:t>
            </a:r>
            <a:r>
              <a:rPr lang="en" sz="1400"/>
              <a:t>: Reject the Null hypothesis. </a:t>
            </a:r>
            <a:endParaRPr sz="1400"/>
          </a:p>
          <a:p>
            <a:pPr indent="0" lvl="0" marL="0" rtl="0" algn="l">
              <a:spcBef>
                <a:spcPts val="1600"/>
              </a:spcBef>
              <a:spcAft>
                <a:spcPts val="0"/>
              </a:spcAft>
              <a:buNone/>
            </a:pPr>
            <a:r>
              <a:rPr b="1" lang="en" sz="1400"/>
              <a:t>Limitations:</a:t>
            </a:r>
            <a:r>
              <a:rPr lang="en" sz="1400"/>
              <a:t> Huge data set and high numbers. The  p-value was tiny (2.8125388045932456e-05). </a:t>
            </a:r>
            <a:endParaRPr sz="1400"/>
          </a:p>
          <a:p>
            <a:pPr indent="0" lvl="0" marL="0" rtl="0" algn="l">
              <a:spcBef>
                <a:spcPts val="1600"/>
              </a:spcBef>
              <a:spcAft>
                <a:spcPts val="0"/>
              </a:spcAft>
              <a:buNone/>
            </a:pPr>
            <a:r>
              <a:rPr i="1" lang="en" sz="1400"/>
              <a:t>The condition number is large, 1.95e+04. This might indicate that there are strong multicollinearity or other numerical problems.</a:t>
            </a:r>
            <a:endParaRPr i="1" sz="1400"/>
          </a:p>
          <a:p>
            <a:pPr indent="0" lvl="0" marL="0" rtl="0" algn="l">
              <a:spcBef>
                <a:spcPts val="1600"/>
              </a:spcBef>
              <a:spcAft>
                <a:spcPts val="1600"/>
              </a:spcAft>
              <a:buNone/>
            </a:pPr>
            <a:r>
              <a:t/>
            </a:r>
            <a:endParaRPr/>
          </a:p>
        </p:txBody>
      </p:sp>
      <p:sp>
        <p:nvSpPr>
          <p:cNvPr id="209" name="Google Shape;209;p28"/>
          <p:cNvSpPr/>
          <p:nvPr/>
        </p:nvSpPr>
        <p:spPr>
          <a:xfrm>
            <a:off x="0" y="495125"/>
            <a:ext cx="9144000" cy="776700"/>
          </a:xfrm>
          <a:prstGeom prst="rect">
            <a:avLst/>
          </a:prstGeom>
          <a:solidFill>
            <a:srgbClr val="1B64B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2600">
                <a:solidFill>
                  <a:srgbClr val="FFFFFF"/>
                </a:solidFill>
                <a:latin typeface="Montserrat"/>
                <a:ea typeface="Montserrat"/>
                <a:cs typeface="Montserrat"/>
                <a:sym typeface="Montserrat"/>
              </a:rPr>
              <a:t>Regression Analysis: </a:t>
            </a:r>
            <a:endParaRPr u="sng">
              <a:solidFill>
                <a:srgbClr val="FFFFFF"/>
              </a:solidFill>
            </a:endParaRPr>
          </a:p>
        </p:txBody>
      </p:sp>
      <p:sp>
        <p:nvSpPr>
          <p:cNvPr id="210" name="Google Shape;210;p28"/>
          <p:cNvSpPr txBox="1"/>
          <p:nvPr>
            <p:ph type="title"/>
          </p:nvPr>
        </p:nvSpPr>
        <p:spPr>
          <a:xfrm>
            <a:off x="729450" y="14880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Montserrat"/>
                <a:ea typeface="Montserrat"/>
                <a:cs typeface="Montserrat"/>
                <a:sym typeface="Montserrat"/>
              </a:rPr>
              <a:t> </a:t>
            </a:r>
            <a:endParaRPr>
              <a:solidFill>
                <a:srgbClr val="FFFFFF"/>
              </a:solidFill>
              <a:latin typeface="Montserrat"/>
              <a:ea typeface="Montserrat"/>
              <a:cs typeface="Montserrat"/>
              <a:sym typeface="Montserra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Google Shape;91;p14"/>
          <p:cNvSpPr txBox="1"/>
          <p:nvPr/>
        </p:nvSpPr>
        <p:spPr>
          <a:xfrm>
            <a:off x="494250" y="2007575"/>
            <a:ext cx="8038500" cy="286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Montserrat"/>
                <a:ea typeface="Montserrat"/>
                <a:cs typeface="Montserrat"/>
                <a:sym typeface="Montserrat"/>
              </a:rPr>
              <a:t>Is there a relationship between genre tag and total view counts/subscriber counts/video counts?</a:t>
            </a:r>
            <a:endParaRPr b="1">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H</a:t>
            </a:r>
            <a:r>
              <a:rPr baseline="-25000" lang="en">
                <a:latin typeface="Montserrat"/>
                <a:ea typeface="Montserrat"/>
                <a:cs typeface="Montserrat"/>
                <a:sym typeface="Montserrat"/>
              </a:rPr>
              <a:t>0</a:t>
            </a:r>
            <a:r>
              <a:rPr lang="en">
                <a:latin typeface="Montserrat"/>
                <a:ea typeface="Montserrat"/>
                <a:cs typeface="Montserrat"/>
                <a:sym typeface="Montserrat"/>
              </a:rPr>
              <a:t> : Count means are equal across genres, or  </a:t>
            </a:r>
            <a:r>
              <a:rPr lang="en" sz="1050">
                <a:highlight>
                  <a:srgbClr val="FFFFFF"/>
                </a:highlight>
                <a:latin typeface="Times New Roman"/>
                <a:ea typeface="Times New Roman"/>
                <a:cs typeface="Times New Roman"/>
                <a:sym typeface="Times New Roman"/>
              </a:rPr>
              <a:t>𝜇</a:t>
            </a:r>
            <a:r>
              <a:rPr lang="en" sz="1250">
                <a:highlight>
                  <a:srgbClr val="FFFFFF"/>
                </a:highlight>
              </a:rPr>
              <a:t>1=</a:t>
            </a:r>
            <a:r>
              <a:rPr lang="en" sz="1050">
                <a:highlight>
                  <a:srgbClr val="FFFFFF"/>
                </a:highlight>
                <a:latin typeface="Times New Roman"/>
                <a:ea typeface="Times New Roman"/>
                <a:cs typeface="Times New Roman"/>
                <a:sym typeface="Times New Roman"/>
              </a:rPr>
              <a:t>𝜇</a:t>
            </a:r>
            <a:r>
              <a:rPr lang="en" sz="1250">
                <a:highlight>
                  <a:srgbClr val="FFFFFF"/>
                </a:highlight>
              </a:rPr>
              <a:t>1=</a:t>
            </a:r>
            <a:r>
              <a:rPr lang="en" sz="1050">
                <a:highlight>
                  <a:srgbClr val="FFFFFF"/>
                </a:highlight>
                <a:latin typeface="Times New Roman"/>
                <a:ea typeface="Times New Roman"/>
                <a:cs typeface="Times New Roman"/>
                <a:sym typeface="Times New Roman"/>
              </a:rPr>
              <a:t>𝜇</a:t>
            </a:r>
            <a:r>
              <a:rPr lang="en" sz="1250">
                <a:highlight>
                  <a:srgbClr val="FFFFFF"/>
                </a:highlight>
              </a:rPr>
              <a:t>3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H</a:t>
            </a:r>
            <a:r>
              <a:rPr baseline="-25000" lang="en">
                <a:latin typeface="Montserrat"/>
                <a:ea typeface="Montserrat"/>
                <a:cs typeface="Montserrat"/>
                <a:sym typeface="Montserrat"/>
              </a:rPr>
              <a:t>1</a:t>
            </a:r>
            <a:r>
              <a:rPr lang="en">
                <a:latin typeface="Montserrat"/>
                <a:ea typeface="Montserrat"/>
                <a:cs typeface="Montserrat"/>
                <a:sym typeface="Montserrat"/>
              </a:rPr>
              <a:t> : Count means are not equal across genres - one</a:t>
            </a:r>
            <a:endParaRPr>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a:p>
            <a:pPr indent="0" lvl="0" marL="0" rtl="0" algn="l">
              <a:spcBef>
                <a:spcPts val="0"/>
              </a:spcBef>
              <a:spcAft>
                <a:spcPts val="0"/>
              </a:spcAft>
              <a:buNone/>
            </a:pPr>
            <a:r>
              <a:t/>
            </a:r>
            <a:endParaRPr b="1">
              <a:latin typeface="Montserrat"/>
              <a:ea typeface="Montserrat"/>
              <a:cs typeface="Montserrat"/>
              <a:sym typeface="Montserrat"/>
            </a:endParaRPr>
          </a:p>
          <a:p>
            <a:pPr indent="0" lvl="0" marL="0" rtl="0" algn="l">
              <a:spcBef>
                <a:spcPts val="0"/>
              </a:spcBef>
              <a:spcAft>
                <a:spcPts val="0"/>
              </a:spcAft>
              <a:buNone/>
            </a:pPr>
            <a:r>
              <a:rPr b="1" lang="en">
                <a:latin typeface="Montserrat"/>
                <a:ea typeface="Montserrat"/>
                <a:cs typeface="Montserrat"/>
                <a:sym typeface="Montserrat"/>
              </a:rPr>
              <a:t>Is there a relationship between country of origin and total view counts/subscriber counts/video counts?</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H</a:t>
            </a:r>
            <a:r>
              <a:rPr baseline="-25000" lang="en">
                <a:latin typeface="Montserrat"/>
                <a:ea typeface="Montserrat"/>
                <a:cs typeface="Montserrat"/>
                <a:sym typeface="Montserrat"/>
              </a:rPr>
              <a:t>0</a:t>
            </a:r>
            <a:r>
              <a:rPr lang="en">
                <a:latin typeface="Montserrat"/>
                <a:ea typeface="Montserrat"/>
                <a:cs typeface="Montserrat"/>
                <a:sym typeface="Montserrat"/>
              </a:rPr>
              <a:t> : Count means are equal between countries, or  </a:t>
            </a:r>
            <a:r>
              <a:rPr lang="en" sz="1050">
                <a:highlight>
                  <a:srgbClr val="FFFFFF"/>
                </a:highlight>
                <a:latin typeface="Times New Roman"/>
                <a:ea typeface="Times New Roman"/>
                <a:cs typeface="Times New Roman"/>
                <a:sym typeface="Times New Roman"/>
              </a:rPr>
              <a:t>𝜇</a:t>
            </a:r>
            <a:r>
              <a:rPr lang="en" sz="1250">
                <a:highlight>
                  <a:srgbClr val="FFFFFF"/>
                </a:highlight>
              </a:rPr>
              <a:t>1=</a:t>
            </a:r>
            <a:r>
              <a:rPr lang="en" sz="1050">
                <a:highlight>
                  <a:srgbClr val="FFFFFF"/>
                </a:highlight>
                <a:latin typeface="Times New Roman"/>
                <a:ea typeface="Times New Roman"/>
                <a:cs typeface="Times New Roman"/>
                <a:sym typeface="Times New Roman"/>
              </a:rPr>
              <a:t>𝜇</a:t>
            </a:r>
            <a:r>
              <a:rPr lang="en" sz="1250">
                <a:highlight>
                  <a:srgbClr val="FFFFFF"/>
                </a:highlight>
              </a:rPr>
              <a:t>1=</a:t>
            </a:r>
            <a:r>
              <a:rPr lang="en" sz="1050">
                <a:highlight>
                  <a:srgbClr val="FFFFFF"/>
                </a:highlight>
                <a:latin typeface="Times New Roman"/>
                <a:ea typeface="Times New Roman"/>
                <a:cs typeface="Times New Roman"/>
                <a:sym typeface="Times New Roman"/>
              </a:rPr>
              <a:t>𝜇</a:t>
            </a:r>
            <a:r>
              <a:rPr lang="en" sz="1250">
                <a:highlight>
                  <a:srgbClr val="FFFFFF"/>
                </a:highlight>
              </a:rPr>
              <a:t>3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H</a:t>
            </a:r>
            <a:r>
              <a:rPr baseline="-25000" lang="en">
                <a:latin typeface="Montserrat"/>
                <a:ea typeface="Montserrat"/>
                <a:cs typeface="Montserrat"/>
                <a:sym typeface="Montserrat"/>
              </a:rPr>
              <a:t>1</a:t>
            </a:r>
            <a:r>
              <a:rPr lang="en">
                <a:latin typeface="Montserrat"/>
                <a:ea typeface="Montserrat"/>
                <a:cs typeface="Montserrat"/>
                <a:sym typeface="Montserrat"/>
              </a:rPr>
              <a:t> : Count means are not equal between countries</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a:p>
            <a:pPr indent="0" lvl="0" marL="0" rtl="0" algn="l">
              <a:spcBef>
                <a:spcPts val="0"/>
              </a:spcBef>
              <a:spcAft>
                <a:spcPts val="0"/>
              </a:spcAft>
              <a:buNone/>
            </a:pPr>
            <a:r>
              <a:t/>
            </a:r>
            <a:endParaRPr>
              <a:latin typeface="Montserrat"/>
              <a:ea typeface="Montserrat"/>
              <a:cs typeface="Montserrat"/>
              <a:sym typeface="Montserrat"/>
            </a:endParaRPr>
          </a:p>
        </p:txBody>
      </p:sp>
      <p:sp>
        <p:nvSpPr>
          <p:cNvPr id="92" name="Google Shape;92;p14"/>
          <p:cNvSpPr txBox="1"/>
          <p:nvPr>
            <p:ph idx="1" type="body"/>
          </p:nvPr>
        </p:nvSpPr>
        <p:spPr>
          <a:xfrm>
            <a:off x="268950" y="580225"/>
            <a:ext cx="8489100" cy="58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000000"/>
                </a:solidFill>
                <a:latin typeface="Montserrat"/>
                <a:ea typeface="Montserrat"/>
                <a:cs typeface="Montserrat"/>
                <a:sym typeface="Montserrat"/>
              </a:rPr>
              <a:t>What does it take to make a top Youtube Channel?</a:t>
            </a:r>
            <a:endParaRPr b="1" sz="2400">
              <a:solidFill>
                <a:srgbClr val="000000"/>
              </a:solidFill>
              <a:latin typeface="Montserrat"/>
              <a:ea typeface="Montserrat"/>
              <a:cs typeface="Montserrat"/>
              <a:sym typeface="Montserrat"/>
            </a:endParaRPr>
          </a:p>
          <a:p>
            <a:pPr indent="0" lvl="0" marL="0" rtl="0" algn="l">
              <a:spcBef>
                <a:spcPts val="1600"/>
              </a:spcBef>
              <a:spcAft>
                <a:spcPts val="1600"/>
              </a:spcAft>
              <a:buNone/>
            </a:pPr>
            <a:r>
              <a:t/>
            </a:r>
            <a:endParaRPr/>
          </a:p>
        </p:txBody>
      </p:sp>
      <p:sp>
        <p:nvSpPr>
          <p:cNvPr id="93" name="Google Shape;93;p14"/>
          <p:cNvSpPr/>
          <p:nvPr/>
        </p:nvSpPr>
        <p:spPr>
          <a:xfrm>
            <a:off x="0" y="1112700"/>
            <a:ext cx="9144000" cy="69000"/>
          </a:xfrm>
          <a:prstGeom prst="rect">
            <a:avLst/>
          </a:prstGeom>
          <a:solidFill>
            <a:srgbClr val="1B64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Snapshot of what we found:</a:t>
            </a:r>
            <a:endParaRPr/>
          </a:p>
        </p:txBody>
      </p:sp>
      <p:sp>
        <p:nvSpPr>
          <p:cNvPr id="99" name="Google Shape;99;p15"/>
          <p:cNvSpPr txBox="1"/>
          <p:nvPr>
            <p:ph idx="1" type="body"/>
          </p:nvPr>
        </p:nvSpPr>
        <p:spPr>
          <a:xfrm>
            <a:off x="729450" y="17740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-Channels with the entertainment genre tag produce significantly more videos.</a:t>
            </a:r>
            <a:endParaRPr b="1" sz="1400"/>
          </a:p>
          <a:p>
            <a:pPr indent="0" lvl="0" marL="0" rtl="0" algn="l">
              <a:spcBef>
                <a:spcPts val="1600"/>
              </a:spcBef>
              <a:spcAft>
                <a:spcPts val="0"/>
              </a:spcAft>
              <a:buNone/>
            </a:pPr>
            <a:r>
              <a:rPr b="1" lang="en" sz="1400"/>
              <a:t>-Channels with the music genre tag has </a:t>
            </a:r>
            <a:r>
              <a:rPr b="1" lang="en" sz="1400"/>
              <a:t>significantly</a:t>
            </a:r>
            <a:r>
              <a:rPr b="1" lang="en" sz="1400"/>
              <a:t> more views than lifestyle channels. </a:t>
            </a:r>
            <a:endParaRPr b="1" sz="1400"/>
          </a:p>
          <a:p>
            <a:pPr indent="0" lvl="0" marL="0" rtl="0" algn="l">
              <a:spcBef>
                <a:spcPts val="1600"/>
              </a:spcBef>
              <a:spcAft>
                <a:spcPts val="1600"/>
              </a:spcAft>
              <a:buNone/>
            </a:pPr>
            <a:r>
              <a:rPr b="1" lang="en" sz="1400"/>
              <a:t>-Indian channels  produce  significantly more videos than other countries.</a:t>
            </a:r>
            <a:endParaRPr b="1" sz="1400"/>
          </a:p>
        </p:txBody>
      </p:sp>
      <p:sp>
        <p:nvSpPr>
          <p:cNvPr id="100" name="Google Shape;100;p15"/>
          <p:cNvSpPr/>
          <p:nvPr/>
        </p:nvSpPr>
        <p:spPr>
          <a:xfrm>
            <a:off x="0" y="1112700"/>
            <a:ext cx="9144000" cy="69000"/>
          </a:xfrm>
          <a:prstGeom prst="rect">
            <a:avLst/>
          </a:prstGeom>
          <a:solidFill>
            <a:srgbClr val="1B64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4" name="Shape 104"/>
        <p:cNvGrpSpPr/>
        <p:nvPr/>
      </p:nvGrpSpPr>
      <p:grpSpPr>
        <a:xfrm>
          <a:off x="0" y="0"/>
          <a:ext cx="0" cy="0"/>
          <a:chOff x="0" y="0"/>
          <a:chExt cx="0" cy="0"/>
        </a:xfrm>
      </p:grpSpPr>
      <p:pic>
        <p:nvPicPr>
          <p:cNvPr id="105" name="Google Shape;105;p16"/>
          <p:cNvPicPr preferRelativeResize="0"/>
          <p:nvPr/>
        </p:nvPicPr>
        <p:blipFill>
          <a:blip r:embed="rId3">
            <a:alphaModFix/>
          </a:blip>
          <a:stretch>
            <a:fillRect/>
          </a:stretch>
        </p:blipFill>
        <p:spPr>
          <a:xfrm>
            <a:off x="141150" y="2508222"/>
            <a:ext cx="3493748" cy="501000"/>
          </a:xfrm>
          <a:prstGeom prst="rect">
            <a:avLst/>
          </a:prstGeom>
          <a:noFill/>
          <a:ln>
            <a:noFill/>
          </a:ln>
        </p:spPr>
      </p:pic>
      <p:pic>
        <p:nvPicPr>
          <p:cNvPr id="106" name="Google Shape;106;p16"/>
          <p:cNvPicPr preferRelativeResize="0"/>
          <p:nvPr/>
        </p:nvPicPr>
        <p:blipFill>
          <a:blip r:embed="rId4">
            <a:alphaModFix/>
          </a:blip>
          <a:stretch>
            <a:fillRect/>
          </a:stretch>
        </p:blipFill>
        <p:spPr>
          <a:xfrm>
            <a:off x="276050" y="802375"/>
            <a:ext cx="3045850" cy="723900"/>
          </a:xfrm>
          <a:prstGeom prst="rect">
            <a:avLst/>
          </a:prstGeom>
          <a:noFill/>
          <a:ln>
            <a:noFill/>
          </a:ln>
        </p:spPr>
      </p:pic>
      <p:pic>
        <p:nvPicPr>
          <p:cNvPr id="107" name="Google Shape;107;p16"/>
          <p:cNvPicPr preferRelativeResize="0"/>
          <p:nvPr/>
        </p:nvPicPr>
        <p:blipFill>
          <a:blip r:embed="rId5">
            <a:alphaModFix/>
          </a:blip>
          <a:stretch>
            <a:fillRect/>
          </a:stretch>
        </p:blipFill>
        <p:spPr>
          <a:xfrm>
            <a:off x="3417126" y="3989000"/>
            <a:ext cx="1742151" cy="898675"/>
          </a:xfrm>
          <a:prstGeom prst="rect">
            <a:avLst/>
          </a:prstGeom>
          <a:noFill/>
          <a:ln>
            <a:noFill/>
          </a:ln>
        </p:spPr>
      </p:pic>
      <p:pic>
        <p:nvPicPr>
          <p:cNvPr id="108" name="Google Shape;108;p16"/>
          <p:cNvPicPr preferRelativeResize="0"/>
          <p:nvPr/>
        </p:nvPicPr>
        <p:blipFill>
          <a:blip r:embed="rId6">
            <a:alphaModFix/>
          </a:blip>
          <a:stretch>
            <a:fillRect/>
          </a:stretch>
        </p:blipFill>
        <p:spPr>
          <a:xfrm>
            <a:off x="5833975" y="2387940"/>
            <a:ext cx="2357775" cy="1336100"/>
          </a:xfrm>
          <a:prstGeom prst="rect">
            <a:avLst/>
          </a:prstGeom>
          <a:noFill/>
          <a:ln>
            <a:noFill/>
          </a:ln>
        </p:spPr>
      </p:pic>
      <p:sp>
        <p:nvSpPr>
          <p:cNvPr id="109" name="Google Shape;109;p16"/>
          <p:cNvSpPr txBox="1"/>
          <p:nvPr>
            <p:ph idx="1" type="body"/>
          </p:nvPr>
        </p:nvSpPr>
        <p:spPr>
          <a:xfrm>
            <a:off x="43650" y="-54725"/>
            <a:ext cx="8489100" cy="628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 sz="2400">
                <a:solidFill>
                  <a:srgbClr val="000000"/>
                </a:solidFill>
                <a:latin typeface="Montserrat"/>
                <a:ea typeface="Montserrat"/>
                <a:cs typeface="Montserrat"/>
                <a:sym typeface="Montserrat"/>
              </a:rPr>
              <a:t>Sources</a:t>
            </a:r>
            <a:endParaRPr/>
          </a:p>
        </p:txBody>
      </p:sp>
      <p:pic>
        <p:nvPicPr>
          <p:cNvPr id="110" name="Google Shape;110;p16"/>
          <p:cNvPicPr preferRelativeResize="0"/>
          <p:nvPr/>
        </p:nvPicPr>
        <p:blipFill>
          <a:blip r:embed="rId7">
            <a:alphaModFix/>
          </a:blip>
          <a:stretch>
            <a:fillRect/>
          </a:stretch>
        </p:blipFill>
        <p:spPr>
          <a:xfrm>
            <a:off x="2698000" y="3272906"/>
            <a:ext cx="1553900" cy="522881"/>
          </a:xfrm>
          <a:prstGeom prst="rect">
            <a:avLst/>
          </a:prstGeom>
          <a:noFill/>
          <a:ln>
            <a:noFill/>
          </a:ln>
        </p:spPr>
      </p:pic>
      <p:cxnSp>
        <p:nvCxnSpPr>
          <p:cNvPr id="111" name="Google Shape;111;p16"/>
          <p:cNvCxnSpPr/>
          <p:nvPr/>
        </p:nvCxnSpPr>
        <p:spPr>
          <a:xfrm>
            <a:off x="2039199" y="1754885"/>
            <a:ext cx="0" cy="678600"/>
          </a:xfrm>
          <a:prstGeom prst="straightConnector1">
            <a:avLst/>
          </a:prstGeom>
          <a:noFill/>
          <a:ln cap="flat" cmpd="sng" w="28575">
            <a:solidFill>
              <a:schemeClr val="dk2"/>
            </a:solidFill>
            <a:prstDash val="solid"/>
            <a:round/>
            <a:headEnd len="med" w="med" type="none"/>
            <a:tailEnd len="med" w="med" type="triangle"/>
          </a:ln>
        </p:spPr>
      </p:cxnSp>
      <p:pic>
        <p:nvPicPr>
          <p:cNvPr id="112" name="Google Shape;112;p16"/>
          <p:cNvPicPr preferRelativeResize="0"/>
          <p:nvPr/>
        </p:nvPicPr>
        <p:blipFill>
          <a:blip r:embed="rId8">
            <a:alphaModFix/>
          </a:blip>
          <a:stretch>
            <a:fillRect/>
          </a:stretch>
        </p:blipFill>
        <p:spPr>
          <a:xfrm>
            <a:off x="4907225" y="2701450"/>
            <a:ext cx="1553900" cy="443975"/>
          </a:xfrm>
          <a:prstGeom prst="rect">
            <a:avLst/>
          </a:prstGeom>
          <a:noFill/>
          <a:ln>
            <a:noFill/>
          </a:ln>
        </p:spPr>
      </p:pic>
      <p:sp>
        <p:nvSpPr>
          <p:cNvPr id="113" name="Google Shape;113;p16"/>
          <p:cNvSpPr txBox="1"/>
          <p:nvPr/>
        </p:nvSpPr>
        <p:spPr>
          <a:xfrm>
            <a:off x="1036750" y="3401175"/>
            <a:ext cx="2462100" cy="37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400 Top YouTube </a:t>
            </a:r>
            <a:endParaRPr>
              <a:latin typeface="Lato"/>
              <a:ea typeface="Lato"/>
              <a:cs typeface="Lato"/>
              <a:sym typeface="Lato"/>
            </a:endParaRPr>
          </a:p>
          <a:p>
            <a:pPr indent="0" lvl="0" marL="0" rtl="0" algn="l">
              <a:spcBef>
                <a:spcPts val="0"/>
              </a:spcBef>
              <a:spcAft>
                <a:spcPts val="0"/>
              </a:spcAft>
              <a:buNone/>
            </a:pPr>
            <a:r>
              <a:rPr lang="en">
                <a:latin typeface="Lato"/>
                <a:ea typeface="Lato"/>
                <a:cs typeface="Lato"/>
                <a:sym typeface="Lato"/>
              </a:rPr>
              <a:t>Channels</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cxnSp>
        <p:nvCxnSpPr>
          <p:cNvPr id="114" name="Google Shape;114;p16"/>
          <p:cNvCxnSpPr/>
          <p:nvPr/>
        </p:nvCxnSpPr>
        <p:spPr>
          <a:xfrm>
            <a:off x="2419374" y="3272910"/>
            <a:ext cx="716100" cy="716100"/>
          </a:xfrm>
          <a:prstGeom prst="straightConnector1">
            <a:avLst/>
          </a:prstGeom>
          <a:noFill/>
          <a:ln cap="flat" cmpd="sng" w="28575">
            <a:solidFill>
              <a:schemeClr val="dk2"/>
            </a:solidFill>
            <a:prstDash val="solid"/>
            <a:round/>
            <a:headEnd len="med" w="med" type="none"/>
            <a:tailEnd len="med" w="med" type="triangle"/>
          </a:ln>
        </p:spPr>
      </p:cxnSp>
      <p:cxnSp>
        <p:nvCxnSpPr>
          <p:cNvPr id="115" name="Google Shape;115;p16"/>
          <p:cNvCxnSpPr/>
          <p:nvPr/>
        </p:nvCxnSpPr>
        <p:spPr>
          <a:xfrm flipH="1" rot="10800000">
            <a:off x="5159287" y="3272910"/>
            <a:ext cx="716100" cy="716100"/>
          </a:xfrm>
          <a:prstGeom prst="straightConnector1">
            <a:avLst/>
          </a:prstGeom>
          <a:noFill/>
          <a:ln cap="flat" cmpd="sng" w="28575">
            <a:solidFill>
              <a:schemeClr val="dk2"/>
            </a:solidFill>
            <a:prstDash val="solid"/>
            <a:round/>
            <a:headEnd len="med" w="med" type="none"/>
            <a:tailEnd len="med" w="med" type="triangle"/>
          </a:ln>
        </p:spPr>
      </p:cxnSp>
      <p:cxnSp>
        <p:nvCxnSpPr>
          <p:cNvPr id="116" name="Google Shape;116;p16"/>
          <p:cNvCxnSpPr/>
          <p:nvPr/>
        </p:nvCxnSpPr>
        <p:spPr>
          <a:xfrm rot="10800000">
            <a:off x="6927775" y="1754875"/>
            <a:ext cx="0" cy="795600"/>
          </a:xfrm>
          <a:prstGeom prst="straightConnector1">
            <a:avLst/>
          </a:prstGeom>
          <a:noFill/>
          <a:ln cap="flat" cmpd="sng" w="28575">
            <a:solidFill>
              <a:schemeClr val="dk2"/>
            </a:solidFill>
            <a:prstDash val="solid"/>
            <a:round/>
            <a:headEnd len="med" w="med" type="none"/>
            <a:tailEnd len="med" w="med" type="triangle"/>
          </a:ln>
        </p:spPr>
      </p:cxnSp>
      <p:pic>
        <p:nvPicPr>
          <p:cNvPr id="117" name="Google Shape;117;p16"/>
          <p:cNvPicPr preferRelativeResize="0"/>
          <p:nvPr/>
        </p:nvPicPr>
        <p:blipFill rotWithShape="1">
          <a:blip r:embed="rId9">
            <a:alphaModFix/>
          </a:blip>
          <a:srcRect b="8080" l="10063" r="0" t="5129"/>
          <a:stretch/>
        </p:blipFill>
        <p:spPr>
          <a:xfrm>
            <a:off x="6201891" y="628264"/>
            <a:ext cx="1451750" cy="98451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1" name="Shape 121"/>
        <p:cNvGrpSpPr/>
        <p:nvPr/>
      </p:nvGrpSpPr>
      <p:grpSpPr>
        <a:xfrm>
          <a:off x="0" y="0"/>
          <a:ext cx="0" cy="0"/>
          <a:chOff x="0" y="0"/>
          <a:chExt cx="0" cy="0"/>
        </a:xfrm>
      </p:grpSpPr>
      <p:sp>
        <p:nvSpPr>
          <p:cNvPr id="122" name="Google Shape;122;p17"/>
          <p:cNvSpPr txBox="1"/>
          <p:nvPr>
            <p:ph type="title"/>
          </p:nvPr>
        </p:nvSpPr>
        <p:spPr>
          <a:xfrm>
            <a:off x="727650" y="5729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Statistical Analysis: Genre</a:t>
            </a:r>
            <a:endParaRPr/>
          </a:p>
        </p:txBody>
      </p:sp>
      <p:sp>
        <p:nvSpPr>
          <p:cNvPr id="123" name="Google Shape;123;p17"/>
          <p:cNvSpPr txBox="1"/>
          <p:nvPr>
            <p:ph idx="1" type="body"/>
          </p:nvPr>
        </p:nvSpPr>
        <p:spPr>
          <a:xfrm>
            <a:off x="727650" y="16005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Montserrat"/>
                <a:ea typeface="Montserrat"/>
                <a:cs typeface="Montserrat"/>
                <a:sym typeface="Montserrat"/>
              </a:rPr>
              <a:t>One Way ANOVA on top 3 genre tags:</a:t>
            </a:r>
            <a:endParaRPr sz="1800">
              <a:latin typeface="Montserrat"/>
              <a:ea typeface="Montserrat"/>
              <a:cs typeface="Montserrat"/>
              <a:sym typeface="Montserrat"/>
            </a:endParaRPr>
          </a:p>
          <a:p>
            <a:pPr indent="-342900" lvl="0" marL="457200" rtl="0" algn="l">
              <a:spcBef>
                <a:spcPts val="1600"/>
              </a:spcBef>
              <a:spcAft>
                <a:spcPts val="0"/>
              </a:spcAft>
              <a:buSzPts val="1800"/>
              <a:buFont typeface="Montserrat"/>
              <a:buChar char="-"/>
            </a:pPr>
            <a:r>
              <a:rPr lang="en" sz="1800">
                <a:latin typeface="Montserrat"/>
                <a:ea typeface="Montserrat"/>
                <a:cs typeface="Montserrat"/>
                <a:sym typeface="Montserrat"/>
              </a:rPr>
              <a:t>Genre tag and View Count</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Genre tag and Subscriber Count</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Genre tag and Video Count</a:t>
            </a:r>
            <a:endParaRPr sz="1800">
              <a:latin typeface="Montserrat"/>
              <a:ea typeface="Montserrat"/>
              <a:cs typeface="Montserrat"/>
              <a:sym typeface="Montserrat"/>
            </a:endParaRPr>
          </a:p>
        </p:txBody>
      </p:sp>
      <p:sp>
        <p:nvSpPr>
          <p:cNvPr id="124" name="Google Shape;124;p17"/>
          <p:cNvSpPr txBox="1"/>
          <p:nvPr/>
        </p:nvSpPr>
        <p:spPr>
          <a:xfrm>
            <a:off x="5466975" y="4204300"/>
            <a:ext cx="2483700" cy="65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Lato"/>
              <a:ea typeface="Lato"/>
              <a:cs typeface="Lato"/>
              <a:sym typeface="Lato"/>
            </a:endParaRPr>
          </a:p>
        </p:txBody>
      </p:sp>
      <p:pic>
        <p:nvPicPr>
          <p:cNvPr id="125" name="Google Shape;125;p17"/>
          <p:cNvPicPr preferRelativeResize="0"/>
          <p:nvPr/>
        </p:nvPicPr>
        <p:blipFill>
          <a:blip r:embed="rId3">
            <a:alphaModFix/>
          </a:blip>
          <a:stretch>
            <a:fillRect/>
          </a:stretch>
        </p:blipFill>
        <p:spPr>
          <a:xfrm>
            <a:off x="315850" y="3811500"/>
            <a:ext cx="8512297" cy="1045000"/>
          </a:xfrm>
          <a:prstGeom prst="rect">
            <a:avLst/>
          </a:prstGeom>
          <a:noFill/>
          <a:ln>
            <a:noFill/>
          </a:ln>
        </p:spPr>
      </p:pic>
      <p:sp>
        <p:nvSpPr>
          <p:cNvPr id="126" name="Google Shape;126;p17"/>
          <p:cNvSpPr txBox="1"/>
          <p:nvPr/>
        </p:nvSpPr>
        <p:spPr>
          <a:xfrm>
            <a:off x="394800" y="3542325"/>
            <a:ext cx="1634100" cy="26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Genre Tag</a:t>
            </a:r>
            <a:endParaRPr>
              <a:latin typeface="Lato"/>
              <a:ea typeface="Lato"/>
              <a:cs typeface="Lato"/>
              <a:sym typeface="Lato"/>
            </a:endParaRPr>
          </a:p>
        </p:txBody>
      </p:sp>
      <p:sp>
        <p:nvSpPr>
          <p:cNvPr id="127" name="Google Shape;127;p17"/>
          <p:cNvSpPr txBox="1"/>
          <p:nvPr/>
        </p:nvSpPr>
        <p:spPr>
          <a:xfrm>
            <a:off x="2182425" y="3569775"/>
            <a:ext cx="1634100" cy="21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Subscriber Count</a:t>
            </a:r>
            <a:endParaRPr>
              <a:latin typeface="Lato"/>
              <a:ea typeface="Lato"/>
              <a:cs typeface="Lato"/>
              <a:sym typeface="Lato"/>
            </a:endParaRPr>
          </a:p>
        </p:txBody>
      </p:sp>
      <p:sp>
        <p:nvSpPr>
          <p:cNvPr id="128" name="Google Shape;128;p17"/>
          <p:cNvSpPr txBox="1"/>
          <p:nvPr/>
        </p:nvSpPr>
        <p:spPr>
          <a:xfrm>
            <a:off x="4167450" y="3569775"/>
            <a:ext cx="1634100" cy="110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Video Count</a:t>
            </a:r>
            <a:endParaRPr>
              <a:latin typeface="Lato"/>
              <a:ea typeface="Lato"/>
              <a:cs typeface="Lato"/>
              <a:sym typeface="Lato"/>
            </a:endParaRPr>
          </a:p>
        </p:txBody>
      </p:sp>
      <p:sp>
        <p:nvSpPr>
          <p:cNvPr id="129" name="Google Shape;129;p17"/>
          <p:cNvSpPr txBox="1"/>
          <p:nvPr/>
        </p:nvSpPr>
        <p:spPr>
          <a:xfrm>
            <a:off x="5801550" y="3569775"/>
            <a:ext cx="1513500" cy="21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View Count</a:t>
            </a:r>
            <a:endParaRPr>
              <a:latin typeface="Lato"/>
              <a:ea typeface="Lato"/>
              <a:cs typeface="Lato"/>
              <a:sym typeface="Lato"/>
            </a:endParaRPr>
          </a:p>
        </p:txBody>
      </p:sp>
      <p:sp>
        <p:nvSpPr>
          <p:cNvPr id="130" name="Google Shape;130;p17"/>
          <p:cNvSpPr txBox="1"/>
          <p:nvPr/>
        </p:nvSpPr>
        <p:spPr>
          <a:xfrm>
            <a:off x="8082675" y="3569775"/>
            <a:ext cx="1118700" cy="214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Lato"/>
                <a:ea typeface="Lato"/>
                <a:cs typeface="Lato"/>
                <a:sym typeface="Lato"/>
              </a:rPr>
              <a:t>Count</a:t>
            </a:r>
            <a:endParaRPr>
              <a:latin typeface="Lato"/>
              <a:ea typeface="Lato"/>
              <a:cs typeface="Lato"/>
              <a:sym typeface="Lato"/>
            </a:endParaRPr>
          </a:p>
        </p:txBody>
      </p:sp>
      <p:sp>
        <p:nvSpPr>
          <p:cNvPr id="131" name="Google Shape;131;p17"/>
          <p:cNvSpPr/>
          <p:nvPr/>
        </p:nvSpPr>
        <p:spPr>
          <a:xfrm>
            <a:off x="0" y="1112700"/>
            <a:ext cx="9144000" cy="69000"/>
          </a:xfrm>
          <a:prstGeom prst="rect">
            <a:avLst/>
          </a:prstGeom>
          <a:solidFill>
            <a:srgbClr val="1B64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sp>
        <p:nvSpPr>
          <p:cNvPr id="136" name="Google Shape;136;p18"/>
          <p:cNvSpPr txBox="1"/>
          <p:nvPr>
            <p:ph type="title"/>
          </p:nvPr>
        </p:nvSpPr>
        <p:spPr>
          <a:xfrm>
            <a:off x="727650" y="561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Post Hoc Test - Tukey’s</a:t>
            </a:r>
            <a:endParaRPr/>
          </a:p>
        </p:txBody>
      </p:sp>
      <p:sp>
        <p:nvSpPr>
          <p:cNvPr id="137" name="Google Shape;137;p18"/>
          <p:cNvSpPr txBox="1"/>
          <p:nvPr>
            <p:ph idx="1" type="body"/>
          </p:nvPr>
        </p:nvSpPr>
        <p:spPr>
          <a:xfrm>
            <a:off x="727650" y="1695025"/>
            <a:ext cx="7688700" cy="2955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800">
                <a:solidFill>
                  <a:srgbClr val="FF0000"/>
                </a:solidFill>
              </a:rPr>
              <a:t>Significant results between:</a:t>
            </a:r>
            <a:endParaRPr b="1" sz="1800">
              <a:solidFill>
                <a:srgbClr val="FF0000"/>
              </a:solidFill>
            </a:endParaRPr>
          </a:p>
          <a:p>
            <a:pPr indent="0" lvl="0" marL="0" rtl="0" algn="l">
              <a:lnSpc>
                <a:spcPct val="100000"/>
              </a:lnSpc>
              <a:spcBef>
                <a:spcPts val="1600"/>
              </a:spcBef>
              <a:spcAft>
                <a:spcPts val="0"/>
              </a:spcAft>
              <a:buNone/>
            </a:pPr>
            <a:r>
              <a:rPr b="1" lang="en" sz="1400"/>
              <a:t>View Count</a:t>
            </a:r>
            <a:r>
              <a:rPr lang="en" sz="1400"/>
              <a:t>:</a:t>
            </a:r>
            <a:endParaRPr sz="1400"/>
          </a:p>
          <a:p>
            <a:pPr indent="0" lvl="0" marL="0" rtl="0" algn="l">
              <a:lnSpc>
                <a:spcPct val="100000"/>
              </a:lnSpc>
              <a:spcBef>
                <a:spcPts val="0"/>
              </a:spcBef>
              <a:spcAft>
                <a:spcPts val="0"/>
              </a:spcAft>
              <a:buNone/>
            </a:pPr>
            <a:r>
              <a:rPr lang="en" sz="1400"/>
              <a:t>Entertainment - Lifestyle (Sociology)</a:t>
            </a:r>
            <a:endParaRPr sz="1400"/>
          </a:p>
          <a:p>
            <a:pPr indent="0" lvl="0" marL="0" rtl="0" algn="l">
              <a:lnSpc>
                <a:spcPct val="100000"/>
              </a:lnSpc>
              <a:spcBef>
                <a:spcPts val="0"/>
              </a:spcBef>
              <a:spcAft>
                <a:spcPts val="0"/>
              </a:spcAft>
              <a:buNone/>
            </a:pPr>
            <a:r>
              <a:rPr lang="en" sz="1400">
                <a:highlight>
                  <a:srgbClr val="CFE2F3"/>
                </a:highlight>
              </a:rPr>
              <a:t>Lifestyle (Sociology) - Music</a:t>
            </a:r>
            <a:endParaRPr sz="1400">
              <a:highlight>
                <a:srgbClr val="CFE2F3"/>
              </a:highlight>
            </a:endParaRPr>
          </a:p>
          <a:p>
            <a:pPr indent="0" lvl="0" marL="0" rtl="0" algn="l">
              <a:lnSpc>
                <a:spcPct val="100000"/>
              </a:lnSpc>
              <a:spcBef>
                <a:spcPts val="1600"/>
              </a:spcBef>
              <a:spcAft>
                <a:spcPts val="0"/>
              </a:spcAft>
              <a:buNone/>
            </a:pPr>
            <a:r>
              <a:rPr b="1" lang="en" sz="1400"/>
              <a:t>Subscriber Count</a:t>
            </a:r>
            <a:r>
              <a:rPr lang="en" sz="1400"/>
              <a:t>:</a:t>
            </a:r>
            <a:endParaRPr sz="1400"/>
          </a:p>
          <a:p>
            <a:pPr indent="0" lvl="0" marL="0" rtl="0" algn="l">
              <a:lnSpc>
                <a:spcPct val="100000"/>
              </a:lnSpc>
              <a:spcBef>
                <a:spcPts val="0"/>
              </a:spcBef>
              <a:spcAft>
                <a:spcPts val="0"/>
              </a:spcAft>
              <a:buNone/>
            </a:pPr>
            <a:r>
              <a:rPr lang="en" sz="1400">
                <a:highlight>
                  <a:srgbClr val="CFE2F3"/>
                </a:highlight>
              </a:rPr>
              <a:t>Lifestyle (Sociology) - Music</a:t>
            </a:r>
            <a:endParaRPr sz="1400">
              <a:highlight>
                <a:srgbClr val="CFE2F3"/>
              </a:highlight>
            </a:endParaRPr>
          </a:p>
          <a:p>
            <a:pPr indent="0" lvl="0" marL="0" rtl="0" algn="l">
              <a:lnSpc>
                <a:spcPct val="100000"/>
              </a:lnSpc>
              <a:spcBef>
                <a:spcPts val="0"/>
              </a:spcBef>
              <a:spcAft>
                <a:spcPts val="0"/>
              </a:spcAft>
              <a:buNone/>
            </a:pPr>
            <a:r>
              <a:rPr lang="en" sz="1400"/>
              <a:t>Entertainment - Lifestyle (Sociology) </a:t>
            </a:r>
            <a:endParaRPr sz="1400"/>
          </a:p>
          <a:p>
            <a:pPr indent="0" lvl="0" marL="0" rtl="0" algn="l">
              <a:lnSpc>
                <a:spcPct val="100000"/>
              </a:lnSpc>
              <a:spcBef>
                <a:spcPts val="0"/>
              </a:spcBef>
              <a:spcAft>
                <a:spcPts val="0"/>
              </a:spcAft>
              <a:buNone/>
            </a:pPr>
            <a:r>
              <a:t/>
            </a:r>
            <a:endParaRPr sz="1400"/>
          </a:p>
          <a:p>
            <a:pPr indent="0" lvl="0" marL="0" rtl="0" algn="l">
              <a:lnSpc>
                <a:spcPct val="100000"/>
              </a:lnSpc>
              <a:spcBef>
                <a:spcPts val="0"/>
              </a:spcBef>
              <a:spcAft>
                <a:spcPts val="0"/>
              </a:spcAft>
              <a:buNone/>
            </a:pPr>
            <a:r>
              <a:rPr b="1" lang="en" sz="1400"/>
              <a:t>Video Count</a:t>
            </a:r>
            <a:r>
              <a:rPr lang="en" sz="1400"/>
              <a:t>:</a:t>
            </a:r>
            <a:endParaRPr sz="1400"/>
          </a:p>
          <a:p>
            <a:pPr indent="0" lvl="0" marL="0" rtl="0" algn="l">
              <a:lnSpc>
                <a:spcPct val="100000"/>
              </a:lnSpc>
              <a:spcBef>
                <a:spcPts val="0"/>
              </a:spcBef>
              <a:spcAft>
                <a:spcPts val="0"/>
              </a:spcAft>
              <a:buNone/>
            </a:pPr>
            <a:r>
              <a:rPr lang="en" sz="1400">
                <a:highlight>
                  <a:srgbClr val="CFE2F3"/>
                </a:highlight>
              </a:rPr>
              <a:t>Entertainment - Lifestyle (Sociology)	</a:t>
            </a:r>
            <a:endParaRPr sz="1400">
              <a:highlight>
                <a:srgbClr val="CFE2F3"/>
              </a:highlight>
            </a:endParaRPr>
          </a:p>
          <a:p>
            <a:pPr indent="0" lvl="0" marL="0" rtl="0" algn="l">
              <a:lnSpc>
                <a:spcPct val="100000"/>
              </a:lnSpc>
              <a:spcBef>
                <a:spcPts val="0"/>
              </a:spcBef>
              <a:spcAft>
                <a:spcPts val="1600"/>
              </a:spcAft>
              <a:buNone/>
            </a:pPr>
            <a:r>
              <a:rPr lang="en" sz="1400">
                <a:highlight>
                  <a:srgbClr val="CFE2F3"/>
                </a:highlight>
              </a:rPr>
              <a:t>Entertainment - Music</a:t>
            </a:r>
            <a:endParaRPr sz="1400">
              <a:highlight>
                <a:srgbClr val="CFE2F3"/>
              </a:highlight>
            </a:endParaRPr>
          </a:p>
        </p:txBody>
      </p:sp>
      <p:sp>
        <p:nvSpPr>
          <p:cNvPr id="138" name="Google Shape;138;p18"/>
          <p:cNvSpPr/>
          <p:nvPr/>
        </p:nvSpPr>
        <p:spPr>
          <a:xfrm>
            <a:off x="0" y="1112700"/>
            <a:ext cx="9144000" cy="69000"/>
          </a:xfrm>
          <a:prstGeom prst="rect">
            <a:avLst/>
          </a:prstGeom>
          <a:solidFill>
            <a:srgbClr val="1B64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19"/>
          <p:cNvSpPr txBox="1"/>
          <p:nvPr>
            <p:ph type="title"/>
          </p:nvPr>
        </p:nvSpPr>
        <p:spPr>
          <a:xfrm>
            <a:off x="727650" y="5838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Genre Tag Visualizations:</a:t>
            </a:r>
            <a:endParaRPr/>
          </a:p>
        </p:txBody>
      </p:sp>
      <p:pic>
        <p:nvPicPr>
          <p:cNvPr id="144" name="Google Shape;144;p19"/>
          <p:cNvPicPr preferRelativeResize="0"/>
          <p:nvPr/>
        </p:nvPicPr>
        <p:blipFill>
          <a:blip r:embed="rId3">
            <a:alphaModFix/>
          </a:blip>
          <a:stretch>
            <a:fillRect/>
          </a:stretch>
        </p:blipFill>
        <p:spPr>
          <a:xfrm>
            <a:off x="240300" y="1641575"/>
            <a:ext cx="8663375" cy="3059176"/>
          </a:xfrm>
          <a:prstGeom prst="rect">
            <a:avLst/>
          </a:prstGeom>
          <a:noFill/>
          <a:ln>
            <a:noFill/>
          </a:ln>
        </p:spPr>
      </p:pic>
      <p:sp>
        <p:nvSpPr>
          <p:cNvPr id="145" name="Google Shape;145;p19"/>
          <p:cNvSpPr/>
          <p:nvPr/>
        </p:nvSpPr>
        <p:spPr>
          <a:xfrm>
            <a:off x="0" y="1188900"/>
            <a:ext cx="9144000" cy="69000"/>
          </a:xfrm>
          <a:prstGeom prst="rect">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0"/>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Statistical Analysis: Countries</a:t>
            </a:r>
            <a:endParaRPr/>
          </a:p>
        </p:txBody>
      </p:sp>
      <p:sp>
        <p:nvSpPr>
          <p:cNvPr id="151" name="Google Shape;151;p20"/>
          <p:cNvSpPr/>
          <p:nvPr/>
        </p:nvSpPr>
        <p:spPr>
          <a:xfrm>
            <a:off x="0" y="1188900"/>
            <a:ext cx="9144000" cy="69000"/>
          </a:xfrm>
          <a:prstGeom prst="rect">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
        <p:nvSpPr>
          <p:cNvPr id="152" name="Google Shape;152;p20"/>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Montserrat"/>
                <a:ea typeface="Montserrat"/>
                <a:cs typeface="Montserrat"/>
                <a:sym typeface="Montserrat"/>
              </a:rPr>
              <a:t>Limit to top 4 countries by number of channels in the list:</a:t>
            </a:r>
            <a:endParaRPr sz="1800">
              <a:latin typeface="Montserrat"/>
              <a:ea typeface="Montserrat"/>
              <a:cs typeface="Montserrat"/>
              <a:sym typeface="Montserrat"/>
            </a:endParaRPr>
          </a:p>
          <a:p>
            <a:pPr indent="-342900" lvl="0" marL="457200" rtl="0" algn="l">
              <a:spcBef>
                <a:spcPts val="1600"/>
              </a:spcBef>
              <a:spcAft>
                <a:spcPts val="0"/>
              </a:spcAft>
              <a:buSzPts val="1800"/>
              <a:buFont typeface="Montserrat"/>
              <a:buChar char="●"/>
            </a:pPr>
            <a:r>
              <a:rPr lang="en" sz="1800">
                <a:latin typeface="Montserrat"/>
                <a:ea typeface="Montserrat"/>
                <a:cs typeface="Montserrat"/>
                <a:sym typeface="Montserrat"/>
              </a:rPr>
              <a:t>N/A (intentionally chosen by channel owners)</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United States</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India</a:t>
            </a:r>
            <a:endParaRPr sz="1800">
              <a:latin typeface="Montserrat"/>
              <a:ea typeface="Montserrat"/>
              <a:cs typeface="Montserrat"/>
              <a:sym typeface="Montserrat"/>
            </a:endParaRPr>
          </a:p>
          <a:p>
            <a:pPr indent="-342900" lvl="0" marL="457200" rtl="0" algn="l">
              <a:spcBef>
                <a:spcPts val="0"/>
              </a:spcBef>
              <a:spcAft>
                <a:spcPts val="0"/>
              </a:spcAft>
              <a:buSzPts val="1800"/>
              <a:buFont typeface="Montserrat"/>
              <a:buChar char="●"/>
            </a:pPr>
            <a:r>
              <a:rPr lang="en" sz="1800">
                <a:latin typeface="Montserrat"/>
                <a:ea typeface="Montserrat"/>
                <a:cs typeface="Montserrat"/>
                <a:sym typeface="Montserrat"/>
              </a:rPr>
              <a:t>Brazil</a:t>
            </a:r>
            <a:endParaRPr sz="1800">
              <a:latin typeface="Montserrat"/>
              <a:ea typeface="Montserrat"/>
              <a:cs typeface="Montserrat"/>
              <a:sym typeface="Montserrat"/>
            </a:endParaRPr>
          </a:p>
          <a:p>
            <a:pPr indent="0" lvl="0" marL="0" rtl="0" algn="l">
              <a:spcBef>
                <a:spcPts val="1600"/>
              </a:spcBef>
              <a:spcAft>
                <a:spcPts val="0"/>
              </a:spcAft>
              <a:buNone/>
            </a:pPr>
            <a:r>
              <a:t/>
            </a:r>
            <a:endParaRPr sz="1800">
              <a:latin typeface="Montserrat"/>
              <a:ea typeface="Montserrat"/>
              <a:cs typeface="Montserrat"/>
              <a:sym typeface="Montserrat"/>
            </a:endParaRPr>
          </a:p>
          <a:p>
            <a:pPr indent="0" lvl="0" marL="0" rtl="0" algn="l">
              <a:spcBef>
                <a:spcPts val="1600"/>
              </a:spcBef>
              <a:spcAft>
                <a:spcPts val="0"/>
              </a:spcAft>
              <a:buNone/>
            </a:pPr>
            <a:r>
              <a:t/>
            </a:r>
            <a:endParaRPr sz="1800">
              <a:latin typeface="Montserrat"/>
              <a:ea typeface="Montserrat"/>
              <a:cs typeface="Montserrat"/>
              <a:sym typeface="Montserrat"/>
            </a:endParaRPr>
          </a:p>
          <a:p>
            <a:pPr indent="0" lvl="0" marL="0" rtl="0" algn="l">
              <a:spcBef>
                <a:spcPts val="1600"/>
              </a:spcBef>
              <a:spcAft>
                <a:spcPts val="0"/>
              </a:spcAft>
              <a:buNone/>
            </a:pPr>
            <a:r>
              <a:t/>
            </a:r>
            <a:endParaRPr sz="1800">
              <a:latin typeface="Montserrat"/>
              <a:ea typeface="Montserrat"/>
              <a:cs typeface="Montserrat"/>
              <a:sym typeface="Montserrat"/>
            </a:endParaRPr>
          </a:p>
          <a:p>
            <a:pPr indent="0" lvl="0" marL="0" rtl="0" algn="l">
              <a:spcBef>
                <a:spcPts val="1600"/>
              </a:spcBef>
              <a:spcAft>
                <a:spcPts val="1600"/>
              </a:spcAft>
              <a:buNone/>
            </a:pPr>
            <a:r>
              <a:t/>
            </a:r>
            <a:endParaRPr sz="1800">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1"/>
          <p:cNvSpPr/>
          <p:nvPr/>
        </p:nvSpPr>
        <p:spPr>
          <a:xfrm>
            <a:off x="0" y="1188900"/>
            <a:ext cx="9144000" cy="69000"/>
          </a:xfrm>
          <a:prstGeom prst="rect">
            <a:avLst/>
          </a:prstGeom>
          <a:solidFill>
            <a:srgbClr val="FF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u="sng">
              <a:solidFill>
                <a:srgbClr val="FFFFFF"/>
              </a:solidFill>
            </a:endParaRPr>
          </a:p>
        </p:txBody>
      </p:sp>
      <p:sp>
        <p:nvSpPr>
          <p:cNvPr id="158" name="Google Shape;158;p21"/>
          <p:cNvSpPr txBox="1"/>
          <p:nvPr>
            <p:ph idx="1" type="body"/>
          </p:nvPr>
        </p:nvSpPr>
        <p:spPr>
          <a:xfrm>
            <a:off x="729450" y="1697875"/>
            <a:ext cx="7688700" cy="2261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a:solidFill>
                  <a:srgbClr val="FF0000"/>
                </a:solidFill>
              </a:rPr>
              <a:t>Significant results for:</a:t>
            </a:r>
            <a:endParaRPr b="1">
              <a:solidFill>
                <a:srgbClr val="FF0000"/>
              </a:solidFill>
            </a:endParaRPr>
          </a:p>
          <a:p>
            <a:pPr indent="0" lvl="0" marL="0" rtl="0" algn="l">
              <a:lnSpc>
                <a:spcPct val="100000"/>
              </a:lnSpc>
              <a:spcBef>
                <a:spcPts val="1600"/>
              </a:spcBef>
              <a:spcAft>
                <a:spcPts val="0"/>
              </a:spcAft>
              <a:buNone/>
            </a:pPr>
            <a:r>
              <a:rPr b="1" lang="en"/>
              <a:t>View Count</a:t>
            </a:r>
            <a:r>
              <a:rPr lang="en"/>
              <a:t>:</a:t>
            </a:r>
            <a:endParaRPr/>
          </a:p>
          <a:p>
            <a:pPr indent="0" lvl="0" marL="0" rtl="0" algn="l">
              <a:lnSpc>
                <a:spcPct val="100000"/>
              </a:lnSpc>
              <a:spcBef>
                <a:spcPts val="0"/>
              </a:spcBef>
              <a:spcAft>
                <a:spcPts val="0"/>
              </a:spcAft>
              <a:buNone/>
            </a:pPr>
            <a:r>
              <a:rPr lang="en"/>
              <a:t>India vs. Brazil</a:t>
            </a:r>
            <a:endParaRPr/>
          </a:p>
          <a:p>
            <a:pPr indent="0" lvl="0" marL="0" rtl="0" algn="l">
              <a:lnSpc>
                <a:spcPct val="100000"/>
              </a:lnSpc>
              <a:spcBef>
                <a:spcPts val="0"/>
              </a:spcBef>
              <a:spcAft>
                <a:spcPts val="0"/>
              </a:spcAft>
              <a:buNone/>
            </a:pPr>
            <a:r>
              <a:t/>
            </a:r>
            <a:endParaRPr/>
          </a:p>
          <a:p>
            <a:pPr indent="0" lvl="0" marL="0" rtl="0" algn="l">
              <a:lnSpc>
                <a:spcPct val="100000"/>
              </a:lnSpc>
              <a:spcBef>
                <a:spcPts val="1600"/>
              </a:spcBef>
              <a:spcAft>
                <a:spcPts val="0"/>
              </a:spcAft>
              <a:buNone/>
            </a:pPr>
            <a:r>
              <a:rPr b="1" lang="en"/>
              <a:t>Subscriber Count</a:t>
            </a:r>
            <a:r>
              <a:rPr lang="en"/>
              <a:t>:</a:t>
            </a:r>
            <a:endParaRPr/>
          </a:p>
          <a:p>
            <a:pPr indent="0" lvl="0" marL="0" rtl="0" algn="l">
              <a:lnSpc>
                <a:spcPct val="100000"/>
              </a:lnSpc>
              <a:spcBef>
                <a:spcPts val="0"/>
              </a:spcBef>
              <a:spcAft>
                <a:spcPts val="0"/>
              </a:spcAft>
              <a:buNone/>
            </a:pPr>
            <a:r>
              <a:rPr lang="en"/>
              <a:t>None</a:t>
            </a:r>
            <a:endParaRPr/>
          </a:p>
          <a:p>
            <a:pPr indent="0" lvl="0" marL="0" rtl="0" algn="l">
              <a:lnSpc>
                <a:spcPct val="100000"/>
              </a:lnSpc>
              <a:spcBef>
                <a:spcPts val="0"/>
              </a:spcBef>
              <a:spcAft>
                <a:spcPts val="0"/>
              </a:spcAft>
              <a:buNone/>
            </a:pPr>
            <a:r>
              <a:t/>
            </a:r>
            <a:endParaRPr/>
          </a:p>
          <a:p>
            <a:pPr indent="0" lvl="0" marL="0" rtl="0" algn="l">
              <a:lnSpc>
                <a:spcPct val="100000"/>
              </a:lnSpc>
              <a:spcBef>
                <a:spcPts val="0"/>
              </a:spcBef>
              <a:spcAft>
                <a:spcPts val="0"/>
              </a:spcAft>
              <a:buNone/>
            </a:pPr>
            <a:r>
              <a:rPr b="1" lang="en"/>
              <a:t>Video Count</a:t>
            </a:r>
            <a:r>
              <a:rPr lang="en"/>
              <a:t>:</a:t>
            </a:r>
            <a:endParaRPr/>
          </a:p>
          <a:p>
            <a:pPr indent="0" lvl="0" marL="0" rtl="0" algn="l">
              <a:lnSpc>
                <a:spcPct val="100000"/>
              </a:lnSpc>
              <a:spcBef>
                <a:spcPts val="0"/>
              </a:spcBef>
              <a:spcAft>
                <a:spcPts val="0"/>
              </a:spcAft>
              <a:buNone/>
            </a:pPr>
            <a:r>
              <a:rPr lang="en"/>
              <a:t>Brazil vs. India</a:t>
            </a:r>
            <a:endParaRPr/>
          </a:p>
          <a:p>
            <a:pPr indent="0" lvl="0" marL="0" rtl="0" algn="l">
              <a:lnSpc>
                <a:spcPct val="100000"/>
              </a:lnSpc>
              <a:spcBef>
                <a:spcPts val="0"/>
              </a:spcBef>
              <a:spcAft>
                <a:spcPts val="0"/>
              </a:spcAft>
              <a:buNone/>
            </a:pPr>
            <a:r>
              <a:rPr lang="en"/>
              <a:t>India vs. N/A</a:t>
            </a:r>
            <a:endParaRPr/>
          </a:p>
          <a:p>
            <a:pPr indent="0" lvl="0" marL="0" rtl="0" algn="l">
              <a:lnSpc>
                <a:spcPct val="100000"/>
              </a:lnSpc>
              <a:spcBef>
                <a:spcPts val="0"/>
              </a:spcBef>
              <a:spcAft>
                <a:spcPts val="0"/>
              </a:spcAft>
              <a:buNone/>
            </a:pPr>
            <a:r>
              <a:rPr lang="en"/>
              <a:t>India vs. US</a:t>
            </a:r>
            <a:endParaRPr/>
          </a:p>
          <a:p>
            <a:pPr indent="0" lvl="0" marL="0" rtl="0" algn="l">
              <a:lnSpc>
                <a:spcPct val="100000"/>
              </a:lnSpc>
              <a:spcBef>
                <a:spcPts val="0"/>
              </a:spcBef>
              <a:spcAft>
                <a:spcPts val="0"/>
              </a:spcAft>
              <a:buNone/>
            </a:pPr>
            <a:r>
              <a:t/>
            </a:r>
            <a:endParaRPr/>
          </a:p>
          <a:p>
            <a:pPr indent="0" lvl="0" marL="0" rtl="0" algn="l">
              <a:spcBef>
                <a:spcPts val="1600"/>
              </a:spcBef>
              <a:spcAft>
                <a:spcPts val="0"/>
              </a:spcAft>
              <a:buNone/>
            </a:pPr>
            <a:r>
              <a:t/>
            </a:r>
            <a:endParaRPr sz="1800">
              <a:latin typeface="Montserrat"/>
              <a:ea typeface="Montserrat"/>
              <a:cs typeface="Montserrat"/>
              <a:sym typeface="Montserrat"/>
            </a:endParaRPr>
          </a:p>
          <a:p>
            <a:pPr indent="0" lvl="0" marL="0" rtl="0" algn="l">
              <a:spcBef>
                <a:spcPts val="1600"/>
              </a:spcBef>
              <a:spcAft>
                <a:spcPts val="1600"/>
              </a:spcAft>
              <a:buNone/>
            </a:pPr>
            <a:r>
              <a:t/>
            </a:r>
            <a:endParaRPr sz="1800">
              <a:latin typeface="Montserrat"/>
              <a:ea typeface="Montserrat"/>
              <a:cs typeface="Montserrat"/>
              <a:sym typeface="Montserrat"/>
            </a:endParaRPr>
          </a:p>
        </p:txBody>
      </p:sp>
      <p:sp>
        <p:nvSpPr>
          <p:cNvPr id="159" name="Google Shape;159;p21"/>
          <p:cNvSpPr txBox="1"/>
          <p:nvPr>
            <p:ph type="title"/>
          </p:nvPr>
        </p:nvSpPr>
        <p:spPr>
          <a:xfrm>
            <a:off x="729450" y="556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Statistical Analysis: Countries</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